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4" r:id="rId20"/>
    <p:sldId id="291" r:id="rId21"/>
    <p:sldId id="292" r:id="rId22"/>
    <p:sldId id="294" r:id="rId23"/>
    <p:sldId id="293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60" r:id="rId68"/>
    <p:sldId id="362" r:id="rId69"/>
    <p:sldId id="363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5" r:id="rId78"/>
    <p:sldId id="384" r:id="rId79"/>
    <p:sldId id="372" r:id="rId80"/>
    <p:sldId id="373" r:id="rId81"/>
    <p:sldId id="374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04" r:id="rId102"/>
    <p:sldId id="305" r:id="rId103"/>
    <p:sldId id="306" r:id="rId104"/>
    <p:sldId id="307" r:id="rId105"/>
    <p:sldId id="308" r:id="rId106"/>
    <p:sldId id="309" r:id="rId107"/>
    <p:sldId id="310" r:id="rId108"/>
    <p:sldId id="311" r:id="rId109"/>
    <p:sldId id="312" r:id="rId110"/>
    <p:sldId id="313" r:id="rId111"/>
    <p:sldId id="314" r:id="rId112"/>
    <p:sldId id="315" r:id="rId113"/>
    <p:sldId id="316" r:id="rId114"/>
    <p:sldId id="317" r:id="rId115"/>
    <p:sldId id="318" r:id="rId116"/>
    <p:sldId id="319" r:id="rId117"/>
    <p:sldId id="320" r:id="rId118"/>
    <p:sldId id="321" r:id="rId119"/>
    <p:sldId id="322" r:id="rId120"/>
    <p:sldId id="323" r:id="rId121"/>
    <p:sldId id="324" r:id="rId122"/>
    <p:sldId id="325" r:id="rId123"/>
    <p:sldId id="326" r:id="rId124"/>
    <p:sldId id="327" r:id="rId125"/>
    <p:sldId id="328" r:id="rId126"/>
    <p:sldId id="329" r:id="rId127"/>
    <p:sldId id="330" r:id="rId128"/>
    <p:sldId id="331" r:id="rId129"/>
    <p:sldId id="332" r:id="rId130"/>
    <p:sldId id="333" r:id="rId131"/>
    <p:sldId id="334" r:id="rId132"/>
    <p:sldId id="335" r:id="rId133"/>
    <p:sldId id="336" r:id="rId134"/>
    <p:sldId id="337" r:id="rId135"/>
    <p:sldId id="338" r:id="rId136"/>
    <p:sldId id="339" r:id="rId1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59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341AA-EE80-43D7-AD0A-AD451E6F17A7}" type="datetimeFigureOut">
              <a:rPr lang="pt-BR" smtClean="0"/>
              <a:pPr/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33623-22E9-46FA-B959-8A0412839E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Estruturas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01 – TAD e Grafos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</a:t>
            </a:r>
            <a:b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Rigor na Definição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Ausência de </a:t>
            </a:r>
            <a:r>
              <a:rPr lang="pt-BR" alt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ambigüidade</a:t>
            </a:r>
            <a:r>
              <a:rPr lang="pt-BR" altLang="pt-BR" dirty="0"/>
              <a:t>.</a:t>
            </a:r>
          </a:p>
          <a:p>
            <a:endParaRPr lang="pt-BR" altLang="pt-BR" dirty="0"/>
          </a:p>
          <a:p>
            <a:endParaRPr lang="pt-BR" altLang="pt-BR" dirty="0"/>
          </a:p>
          <a:p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deve haver dupla interpretação das suas instruções</a:t>
            </a:r>
            <a:r>
              <a:rPr lang="pt-BR" alt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alt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5782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Exercícios de Fixação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 – </a:t>
            </a:r>
            <a:r>
              <a:rPr lang="pt-BR" dirty="0" smtClean="0"/>
              <a:t>Elabore um programa em C que implemente uma função comum às Redes Sociais: sugerir novos contatos para amizades a partir da percepção de que existem contatos que são amigos de pelo menos dois outros amigos que o usuário possua em comum.</a:t>
            </a:r>
          </a:p>
          <a:p>
            <a:pPr algn="just"/>
            <a:r>
              <a:rPr lang="pt-BR" dirty="0" smtClean="0"/>
              <a:t>Utilize Grafos para descrever as relações de amizades entre os usuários desta rede social hipotética.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9133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pt-BR" dirty="0"/>
              <a:t>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dirty="0"/>
              <a:t> proposto por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Floyd </a:t>
            </a:r>
            <a:r>
              <a:rPr lang="pt-BR" dirty="0"/>
              <a:t>em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1962</a:t>
            </a:r>
            <a:r>
              <a:rPr lang="pt-BR" dirty="0"/>
              <a:t> é baseado no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Stephen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r>
              <a:rPr lang="pt-BR" dirty="0"/>
              <a:t> do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mesmo ano </a:t>
            </a:r>
            <a:r>
              <a:rPr lang="pt-BR" dirty="0"/>
              <a:t>para </a:t>
            </a:r>
            <a:r>
              <a:rPr lang="pt-BR" u="sng" dirty="0"/>
              <a:t>cálculo de fechos transitivos em grafos</a:t>
            </a:r>
            <a:r>
              <a:rPr lang="pt-BR" dirty="0"/>
              <a:t>. </a:t>
            </a:r>
            <a:endParaRPr lang="pt-BR" dirty="0" smtClean="0"/>
          </a:p>
          <a:p>
            <a:pPr algn="just"/>
            <a:r>
              <a:rPr lang="pt-BR" dirty="0"/>
              <a:t>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Floyd-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calcula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caminhos mais curtos entre todos os pares de vértices </a:t>
            </a:r>
            <a:r>
              <a:rPr lang="pt-BR" dirty="0"/>
              <a:t>de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grafo</a:t>
            </a:r>
            <a:r>
              <a:rPr lang="pt-BR" dirty="0"/>
              <a:t>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direcionado</a:t>
            </a:r>
            <a:r>
              <a:rPr lang="pt-BR" dirty="0"/>
              <a:t> 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ponderado</a:t>
            </a:r>
            <a:r>
              <a:rPr lang="pt-BR" dirty="0"/>
              <a:t> que eventualmente possua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arcos com peso negativo</a:t>
            </a:r>
            <a:r>
              <a:rPr lang="pt-BR" dirty="0"/>
              <a:t>, mas que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lang="pt-BR" dirty="0"/>
              <a:t> possua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ciclos de custo negativo</a:t>
            </a:r>
            <a:r>
              <a:rPr lang="pt-BR" dirty="0"/>
              <a:t>. </a:t>
            </a:r>
            <a:endParaRPr lang="pt-BR" dirty="0" smtClean="0"/>
          </a:p>
          <a:p>
            <a:pPr algn="just"/>
            <a:r>
              <a:rPr lang="pt-BR" dirty="0" smtClean="0"/>
              <a:t>Trata-se </a:t>
            </a:r>
            <a:r>
              <a:rPr lang="pt-BR" dirty="0"/>
              <a:t>novamente de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programação dinâmica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bottom-up</a:t>
            </a:r>
            <a:r>
              <a:rPr lang="pt-BR" dirty="0"/>
              <a:t>. Também de maneira similar, o conceito de relaxação do comprimento dos caminhos mais curtos é empregado: </a:t>
            </a:r>
            <a:r>
              <a:rPr lang="pt-BR" dirty="0" err="1"/>
              <a:t>incrementalmente</a:t>
            </a:r>
            <a:r>
              <a:rPr lang="pt-BR" dirty="0"/>
              <a:t>, aprimora-se uma estimativa utilizada, até que o valor ótimo seja atingido. </a:t>
            </a:r>
          </a:p>
        </p:txBody>
      </p:sp>
    </p:spTree>
    <p:extLst>
      <p:ext uri="{BB962C8B-B14F-4D97-AF65-F5344CB8AC3E}">
        <p14:creationId xmlns:p14="http://schemas.microsoft.com/office/powerpoint/2010/main" val="64202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dirty="0"/>
              <a:t> compara os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caminhos</a:t>
            </a:r>
            <a:r>
              <a:rPr lang="pt-BR" dirty="0"/>
              <a:t> entre os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vértices</a:t>
            </a:r>
            <a:r>
              <a:rPr lang="pt-BR" dirty="0"/>
              <a:t>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pt-BR" dirty="0"/>
              <a:t> 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pt-BR" dirty="0"/>
              <a:t> passando por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pt-BR" dirty="0"/>
              <a:t>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vértices intermediários</a:t>
            </a:r>
            <a:r>
              <a:rPr lang="pt-BR" dirty="0"/>
              <a:t>,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= 1, . . ., n</a:t>
            </a:r>
            <a:r>
              <a:rPr lang="pt-BR" dirty="0"/>
              <a:t>. </a:t>
            </a:r>
            <a:endParaRPr lang="pt-BR" dirty="0" smtClean="0"/>
          </a:p>
          <a:p>
            <a:pPr algn="just"/>
            <a:r>
              <a:rPr lang="pt-BR" dirty="0" smtClean="0"/>
              <a:t>Em </a:t>
            </a:r>
            <a:r>
              <a:rPr lang="pt-BR" dirty="0"/>
              <a:t>outras palavras,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 os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caminhos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entre cada par de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são analisados</a:t>
            </a:r>
            <a:r>
              <a:rPr lang="pt-BR" dirty="0"/>
              <a:t>. </a:t>
            </a:r>
            <a:endParaRPr lang="pt-BR" dirty="0" smtClean="0"/>
          </a:p>
          <a:p>
            <a:pPr algn="just"/>
            <a:r>
              <a:rPr lang="pt-BR" dirty="0" smtClean="0"/>
              <a:t>Uma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</a:t>
            </a:r>
            <a:r>
              <a:rPr lang="pt-BR" dirty="0"/>
              <a:t> armazena 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 dos caminhos mais curtos</a:t>
            </a:r>
            <a:r>
              <a:rPr lang="pt-BR" dirty="0"/>
              <a:t> entre os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vértices</a:t>
            </a:r>
            <a:r>
              <a:rPr lang="pt-BR" dirty="0"/>
              <a:t>, porém,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há informação sobre composição do caminho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3408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16832"/>
            <a:ext cx="8655673" cy="42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803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2600"/>
            <a:ext cx="8568952" cy="419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91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8274"/>
            <a:ext cx="8784976" cy="44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8566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5900"/>
            <a:ext cx="8784976" cy="439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002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90724"/>
            <a:ext cx="8784976" cy="395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671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56791"/>
            <a:ext cx="8712969" cy="504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136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628800"/>
            <a:ext cx="871296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59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b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Legibilidade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 de representação </a:t>
            </a:r>
            <a:r>
              <a:rPr lang="pt-BR" altLang="pt-BR" dirty="0"/>
              <a:t>da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pt-BR" altLang="pt-BR" dirty="0"/>
              <a:t> proposta pode ser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facilmente comunicada para outras pessoas</a:t>
            </a:r>
            <a:r>
              <a:rPr lang="pt-BR" altLang="pt-BR" dirty="0"/>
              <a:t> fazerem 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</a:t>
            </a:r>
            <a:r>
              <a:rPr lang="pt-BR" altLang="pt-BR" dirty="0"/>
              <a:t> e </a:t>
            </a:r>
            <a:r>
              <a:rPr lang="pt-BR" altLang="pt-BR" dirty="0" smtClean="0"/>
              <a:t>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</a:t>
            </a:r>
            <a:r>
              <a:rPr lang="pt-BR" altLang="pt-BR" dirty="0"/>
              <a:t> do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altLang="pt-BR" dirty="0"/>
              <a:t> sugerido como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47088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5" y="1772816"/>
            <a:ext cx="8568953" cy="46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2351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4788"/>
            <a:ext cx="8712968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088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657350"/>
            <a:ext cx="7505700" cy="450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2764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56984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5769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78497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815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12776"/>
            <a:ext cx="88569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820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4096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9659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66913"/>
            <a:ext cx="8640960" cy="434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110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7313"/>
            <a:ext cx="8784976" cy="524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220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04924"/>
            <a:ext cx="8712968" cy="522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39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b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Portabilidade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Deve ser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elaborado</a:t>
            </a:r>
            <a:r>
              <a:rPr lang="pt-BR" altLang="pt-BR" dirty="0"/>
              <a:t>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os meandros </a:t>
            </a:r>
            <a:r>
              <a:rPr lang="pt-BR" altLang="pt-BR" dirty="0"/>
              <a:t>muitas vezes existentes nas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linguagens de programação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lang="pt-BR" altLang="pt-BR" dirty="0"/>
              <a:t> deve ser descrito a partir de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especificidades desta ou daquela linguagem em particular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altLang="pt-BR" dirty="0"/>
              <a:t> deve poder ser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transcrito em qualquer linguagem de programação existente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8019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2063"/>
            <a:ext cx="8784976" cy="511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4457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1296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796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64096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246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00163"/>
            <a:ext cx="8856984" cy="50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5029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0638"/>
            <a:ext cx="8820472" cy="523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2779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738"/>
            <a:ext cx="8856984" cy="512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5979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6363"/>
            <a:ext cx="8856984" cy="500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5896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3500"/>
            <a:ext cx="8640960" cy="526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288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185863"/>
            <a:ext cx="8784976" cy="533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9805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78497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22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 Envolvendo Algoritmos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A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complexidade</a:t>
            </a:r>
            <a:r>
              <a:rPr lang="pt-BR" altLang="pt-BR" dirty="0"/>
              <a:t> – na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programação</a:t>
            </a:r>
            <a:r>
              <a:rPr lang="pt-BR" altLang="pt-BR" dirty="0"/>
              <a:t> – é encarada como sinônimo de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variedade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quantidade</a:t>
            </a:r>
            <a:r>
              <a:rPr lang="pt-BR" altLang="pt-BR" dirty="0"/>
              <a:t> de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situações diferentes </a:t>
            </a:r>
            <a:r>
              <a:rPr lang="pt-BR" altLang="pt-BR" dirty="0"/>
              <a:t>que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</a:t>
            </a:r>
            <a:r>
              <a:rPr lang="pt-BR" altLang="pt-BR" dirty="0"/>
              <a:t> pode apresentar.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Essas situações diferentes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devem ser previstas </a:t>
            </a:r>
            <a:r>
              <a:rPr lang="pt-BR" altLang="pt-BR" dirty="0"/>
              <a:t>na sua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pt-BR" altLang="pt-BR" dirty="0"/>
              <a:t>. </a:t>
            </a:r>
          </a:p>
          <a:p>
            <a:pPr algn="just">
              <a:lnSpc>
                <a:spcPct val="90000"/>
              </a:lnSpc>
            </a:pP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lang="pt-BR" altLang="pt-BR" dirty="0"/>
              <a:t> é possível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eliminar</a:t>
            </a:r>
            <a:r>
              <a:rPr lang="pt-BR" altLang="pt-BR" dirty="0"/>
              <a:t> totalmente 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complexidade</a:t>
            </a:r>
            <a:r>
              <a:rPr lang="pt-BR" altLang="pt-BR" dirty="0"/>
              <a:t>. Mas é possível utilizar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</a:t>
            </a:r>
            <a:r>
              <a:rPr lang="pt-BR" altLang="pt-BR" dirty="0"/>
              <a:t> para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dominar</a:t>
            </a:r>
            <a:r>
              <a:rPr lang="pt-BR" altLang="pt-BR" dirty="0"/>
              <a:t> a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complexidade</a:t>
            </a:r>
            <a:r>
              <a:rPr lang="pt-BR" altLang="pt-BR" dirty="0"/>
              <a:t>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0711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4438"/>
            <a:ext cx="8928992" cy="531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9180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00174"/>
            <a:ext cx="8712968" cy="505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2689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57300"/>
            <a:ext cx="8856984" cy="512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916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340768"/>
            <a:ext cx="8856984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6199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66824"/>
            <a:ext cx="8568951" cy="533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4939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Floyd-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2550"/>
            <a:ext cx="8784976" cy="51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9172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Floyd-</a:t>
            </a:r>
            <a:r>
              <a:rPr lang="pt-BR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Warshall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700808"/>
            <a:ext cx="878205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 Envolvendo Algoritmos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Existem várias sugestões de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métodos</a:t>
            </a:r>
            <a:r>
              <a:rPr lang="pt-BR" altLang="pt-BR" dirty="0"/>
              <a:t> para ajudar 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diminuir e dominar a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complexidade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altLang="pt-BR" dirty="0"/>
              <a:t>que pode aparecer nos </a:t>
            </a:r>
            <a:r>
              <a:rPr lang="pt-BR" alt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</a:t>
            </a:r>
            <a:r>
              <a:rPr lang="pt-BR" altLang="pt-BR" dirty="0" smtClean="0"/>
              <a:t>(ficaremos apenas com duas):</a:t>
            </a:r>
            <a:endParaRPr lang="pt-BR" altLang="pt-BR" dirty="0"/>
          </a:p>
          <a:p>
            <a:pPr lvl="1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Dividir para conquistar;</a:t>
            </a:r>
          </a:p>
          <a:p>
            <a:pPr lvl="1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Planejamento reverso.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963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 Envolvendo Algoritmos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Dividir o problema original em partes de menor complexidade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decomposição</a:t>
            </a:r>
            <a:r>
              <a:rPr lang="pt-BR" altLang="pt-BR" dirty="0"/>
              <a:t> do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original </a:t>
            </a:r>
            <a:r>
              <a:rPr lang="pt-BR" altLang="pt-BR" dirty="0"/>
              <a:t>apresenta normalmente uma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estruturação</a:t>
            </a:r>
            <a:r>
              <a:rPr lang="pt-BR" altLang="pt-BR" dirty="0"/>
              <a:t> de suas partes em uma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 hierárquica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Os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passos descritos </a:t>
            </a:r>
            <a:r>
              <a:rPr lang="pt-BR" altLang="pt-BR" dirty="0"/>
              <a:t>podem ser resumidos pelo princípio denominado </a:t>
            </a:r>
            <a:r>
              <a:rPr lang="pt-BR" altLang="pt-BR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refinamento </a:t>
            </a:r>
            <a:r>
              <a:rPr lang="pt-BR" altLang="pt-BR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top-</a:t>
            </a:r>
            <a:r>
              <a:rPr lang="pt-BR" altLang="pt-BR" b="1" i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922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 Envolvendo Algoritmos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O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refinamento top-</a:t>
            </a:r>
            <a:r>
              <a:rPr lang="pt-BR" alt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altLang="pt-BR" dirty="0"/>
              <a:t>implica no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adiamento das considerações de detalhes</a:t>
            </a:r>
            <a:r>
              <a:rPr lang="pt-BR" altLang="pt-BR" dirty="0"/>
              <a:t>.</a:t>
            </a:r>
          </a:p>
          <a:p>
            <a:pPr algn="just"/>
            <a:r>
              <a:rPr lang="pt-BR" altLang="pt-BR" dirty="0"/>
              <a:t>Em termos práticos, na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programação</a:t>
            </a:r>
            <a:r>
              <a:rPr lang="pt-BR" altLang="pt-BR" dirty="0"/>
              <a:t>, consiste em utilizar largamente da </a:t>
            </a:r>
            <a:r>
              <a:rPr lang="pt-BR" alt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modularização</a:t>
            </a:r>
            <a:r>
              <a:rPr lang="pt-BR" alt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funções</a:t>
            </a:r>
            <a:r>
              <a:rPr lang="pt-BR" altLang="pt-BR" dirty="0"/>
              <a:t> 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procedimentos</a:t>
            </a:r>
            <a:r>
              <a:rPr lang="pt-BR" altLang="pt-BR" dirty="0"/>
              <a:t> chamados do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 principal)</a:t>
            </a:r>
            <a:r>
              <a:rPr lang="pt-BR" alt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22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 Envolvendo Algoritmos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O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planejamento reverso </a:t>
            </a:r>
            <a:r>
              <a:rPr lang="pt-BR" altLang="pt-BR" dirty="0"/>
              <a:t>recomenda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começar pela determinação dos dados de saída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2996952"/>
            <a:ext cx="4913908" cy="27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0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Planejamento Reverso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De início procura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identificar o que é desejado como resultado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Definindo os </a:t>
            </a:r>
            <a:r>
              <a:rPr lang="pt-BR" altLang="pt-BR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 de saídas</a:t>
            </a:r>
            <a:r>
              <a:rPr lang="pt-BR" altLang="pt-BR" dirty="0"/>
              <a:t>, pode ser possível,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maneira reversa</a:t>
            </a:r>
            <a:r>
              <a:rPr lang="pt-BR" altLang="pt-BR" dirty="0"/>
              <a:t>, determinar os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  <a:r>
              <a:rPr lang="pt-BR" altLang="pt-BR" dirty="0"/>
              <a:t> que formam os </a:t>
            </a:r>
            <a:r>
              <a:rPr lang="pt-BR" altLang="pt-BR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 de entrada</a:t>
            </a:r>
            <a:r>
              <a:rPr lang="pt-BR" altLang="pt-BR" dirty="0"/>
              <a:t>, assim como todas as </a:t>
            </a:r>
            <a:r>
              <a:rPr lang="pt-BR" altLang="pt-B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de transformações</a:t>
            </a:r>
            <a:r>
              <a:rPr lang="pt-BR" altLang="pt-BR" dirty="0"/>
              <a:t> desses </a:t>
            </a:r>
            <a:r>
              <a:rPr lang="pt-BR" altLang="pt-B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 de entrada</a:t>
            </a:r>
            <a:r>
              <a:rPr lang="pt-BR" altLang="pt-BR" dirty="0"/>
              <a:t>, para conseguirmos as </a:t>
            </a:r>
            <a:r>
              <a:rPr lang="pt-BR" altLang="pt-BR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saídas desejadas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478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GRAFOS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teoria dos grafos</a:t>
            </a:r>
            <a:r>
              <a:rPr lang="pt-BR" dirty="0"/>
              <a:t> é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ramo da matemática </a:t>
            </a:r>
            <a:r>
              <a:rPr lang="pt-BR" dirty="0"/>
              <a:t>que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estuda as relações entre os objetos de um determinado conjunto</a:t>
            </a:r>
            <a:r>
              <a:rPr lang="pt-BR" dirty="0"/>
              <a:t>. </a:t>
            </a:r>
            <a:endParaRPr lang="pt-BR" dirty="0" smtClean="0"/>
          </a:p>
          <a:p>
            <a:pPr algn="just"/>
            <a:r>
              <a:rPr lang="pt-BR" dirty="0" smtClean="0"/>
              <a:t>Para </a:t>
            </a:r>
            <a:r>
              <a:rPr lang="pt-BR" dirty="0"/>
              <a:t>tal são empregadas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estruturas</a:t>
            </a:r>
            <a:r>
              <a:rPr lang="pt-BR" dirty="0"/>
              <a:t> chamadas de 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grafos</a:t>
            </a:r>
            <a:r>
              <a:rPr lang="pt-BR" dirty="0"/>
              <a:t>,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G(V,A)</a:t>
            </a:r>
            <a:r>
              <a:rPr lang="pt-BR" dirty="0"/>
              <a:t>, onde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pt-BR" dirty="0"/>
              <a:t> é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conjunto não vazio de objetos denominados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dirty="0"/>
              <a:t> é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conjunto de pares não ordenados de V, chamado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arestas</a:t>
            </a:r>
            <a:r>
              <a:rPr lang="pt-BR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432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Estruturas de Dados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</a:t>
            </a:r>
            <a:r>
              <a:rPr lang="pt-BR" dirty="0"/>
              <a:t>, uma 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dados</a:t>
            </a:r>
            <a:r>
              <a:rPr lang="pt-BR" dirty="0"/>
              <a:t> é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modo particular de armazenamento e organização de</a:t>
            </a:r>
            <a:r>
              <a:rPr lang="pt-BR" dirty="0"/>
              <a:t> 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r>
              <a:rPr lang="pt-BR" dirty="0"/>
              <a:t> em um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computador</a:t>
            </a:r>
            <a:r>
              <a:rPr lang="pt-BR" dirty="0"/>
              <a:t> de modo que possam ser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usados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modo eficiente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097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Grafos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teoria matemática dos grafos surgiu no </a:t>
            </a:r>
            <a:r>
              <a:rPr lang="pt-BR" b="1" dirty="0" smtClean="0"/>
              <a:t>século XVIII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Em um artigo publicado em </a:t>
            </a:r>
            <a:r>
              <a:rPr lang="pt-BR" b="1" dirty="0" smtClean="0"/>
              <a:t>1736</a:t>
            </a:r>
            <a:r>
              <a:rPr lang="pt-BR" dirty="0" smtClean="0"/>
              <a:t>, </a:t>
            </a:r>
            <a:r>
              <a:rPr lang="pt-BR" b="1" dirty="0" err="1" smtClean="0">
                <a:solidFill>
                  <a:srgbClr val="FF0000"/>
                </a:solidFill>
              </a:rPr>
              <a:t>Euler</a:t>
            </a:r>
            <a:r>
              <a:rPr lang="pt-BR" dirty="0" smtClean="0"/>
              <a:t> formulou um </a:t>
            </a:r>
            <a:r>
              <a:rPr lang="pt-BR" b="1" dirty="0" smtClean="0"/>
              <a:t>problema</a:t>
            </a:r>
            <a:r>
              <a:rPr lang="pt-BR" dirty="0" smtClean="0"/>
              <a:t> que ficou conhecido como as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Pontes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Konigsberg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Na </a:t>
            </a:r>
            <a:r>
              <a:rPr lang="pt-BR" b="1" dirty="0" smtClean="0"/>
              <a:t>cidade</a:t>
            </a:r>
            <a:r>
              <a:rPr lang="pt-BR" dirty="0" smtClean="0"/>
              <a:t>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Konigsberg</a:t>
            </a:r>
            <a:r>
              <a:rPr lang="pt-BR" dirty="0" smtClean="0"/>
              <a:t> havia </a:t>
            </a:r>
            <a:r>
              <a:rPr lang="pt-BR" b="1" dirty="0" smtClean="0"/>
              <a:t>7 pontes </a:t>
            </a:r>
            <a:r>
              <a:rPr lang="pt-BR" dirty="0" smtClean="0"/>
              <a:t>que interligavam as margens do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rio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Pregel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/>
              <a:t>e duas de suas </a:t>
            </a:r>
            <a:r>
              <a:rPr lang="pt-BR" b="1" dirty="0" smtClean="0"/>
              <a:t>ilhas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Grafos</a:t>
            </a:r>
            <a:endParaRPr lang="pt-BR" dirty="0"/>
          </a:p>
        </p:txBody>
      </p:sp>
      <p:pic>
        <p:nvPicPr>
          <p:cNvPr id="4" name="Espaço Reservado para Conteúdo 3" descr="IMA_0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500174"/>
            <a:ext cx="4286280" cy="3214710"/>
          </a:xfrm>
        </p:spPr>
      </p:pic>
      <p:sp>
        <p:nvSpPr>
          <p:cNvPr id="5" name="CaixaDeTexto 4"/>
          <p:cNvSpPr txBox="1"/>
          <p:nvPr/>
        </p:nvSpPr>
        <p:spPr>
          <a:xfrm>
            <a:off x="5357818" y="1928802"/>
            <a:ext cx="33370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7030A0"/>
                </a:solidFill>
              </a:rPr>
              <a:t>Como passar por todas as pontes</a:t>
            </a:r>
          </a:p>
          <a:p>
            <a:r>
              <a:rPr lang="pt-BR" sz="2400" b="1" dirty="0" smtClean="0">
                <a:solidFill>
                  <a:srgbClr val="7030A0"/>
                </a:solidFill>
              </a:rPr>
              <a:t>somente uma vez e retornar ao</a:t>
            </a:r>
          </a:p>
          <a:p>
            <a:r>
              <a:rPr lang="pt-BR" sz="2400" b="1" dirty="0" smtClean="0">
                <a:solidFill>
                  <a:srgbClr val="7030A0"/>
                </a:solidFill>
              </a:rPr>
              <a:t>ponto de origem?</a:t>
            </a:r>
          </a:p>
          <a:p>
            <a:endParaRPr lang="pt-BR" sz="2400" b="1" dirty="0" smtClean="0">
              <a:solidFill>
                <a:srgbClr val="7030A0"/>
              </a:solidFill>
            </a:endParaRPr>
          </a:p>
          <a:p>
            <a:r>
              <a:rPr lang="pt-BR" sz="2400" b="1" dirty="0" smtClean="0">
                <a:solidFill>
                  <a:srgbClr val="C00000"/>
                </a:solidFill>
              </a:rPr>
              <a:t>Problema do Caminho</a:t>
            </a:r>
          </a:p>
          <a:p>
            <a:r>
              <a:rPr lang="pt-BR" sz="2400" b="1" dirty="0" err="1" smtClean="0">
                <a:solidFill>
                  <a:srgbClr val="C00000"/>
                </a:solidFill>
              </a:rPr>
              <a:t>Euleriano</a:t>
            </a:r>
            <a:r>
              <a:rPr lang="pt-BR" sz="2400" b="1" dirty="0" smtClean="0">
                <a:solidFill>
                  <a:srgbClr val="C00000"/>
                </a:solidFill>
              </a:rPr>
              <a:t>.</a:t>
            </a:r>
          </a:p>
          <a:p>
            <a:endParaRPr lang="pt-BR" b="1" dirty="0" smtClean="0">
              <a:solidFill>
                <a:srgbClr val="7030A0"/>
              </a:solidFill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Grafos</a:t>
            </a:r>
            <a:endParaRPr lang="pt-BR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001056" cy="392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Grafos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O alemão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Kirchhoff</a:t>
            </a:r>
            <a:r>
              <a:rPr lang="pt-BR" dirty="0" smtClean="0"/>
              <a:t> utilizou </a:t>
            </a:r>
            <a:r>
              <a:rPr lang="pt-BR" b="1" dirty="0" smtClean="0">
                <a:solidFill>
                  <a:srgbClr val="C00000"/>
                </a:solidFill>
              </a:rPr>
              <a:t>grafos</a:t>
            </a:r>
            <a:r>
              <a:rPr lang="pt-BR" dirty="0" smtClean="0"/>
              <a:t> para </a:t>
            </a:r>
            <a:r>
              <a:rPr lang="pt-BR" b="1" u="sng" dirty="0" smtClean="0"/>
              <a:t>modelagem de circuitos elétricos </a:t>
            </a:r>
            <a:r>
              <a:rPr lang="pt-BR" dirty="0" smtClean="0"/>
              <a:t>no século XIX.</a:t>
            </a:r>
          </a:p>
          <a:p>
            <a:pPr algn="just"/>
            <a:r>
              <a:rPr lang="pt-BR" dirty="0" smtClean="0"/>
              <a:t>Utilização de grafos em matemática aplicada, como ferramenta para a modelagem de diversas situações reais na física, química, biologia, engenharia e pesquisa operacional</a:t>
            </a:r>
            <a:endParaRPr lang="pt-B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de Grafo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GRAFO</a:t>
            </a:r>
            <a:r>
              <a:rPr lang="pt-BR" dirty="0"/>
              <a:t> </a:t>
            </a:r>
          </a:p>
          <a:p>
            <a:r>
              <a:rPr lang="pt-BR" dirty="0" smtClean="0"/>
              <a:t>Um grafo </a:t>
            </a:r>
            <a:r>
              <a:rPr lang="pt-BR" i="1" dirty="0" smtClean="0"/>
              <a:t>G(V,A)</a:t>
            </a:r>
            <a:r>
              <a:rPr lang="pt-BR" dirty="0" smtClean="0"/>
              <a:t> é definido pelo par de conjuntos </a:t>
            </a:r>
            <a:r>
              <a:rPr lang="pt-BR" i="1" dirty="0" smtClean="0"/>
              <a:t>V</a:t>
            </a:r>
            <a:r>
              <a:rPr lang="pt-BR" dirty="0" smtClean="0"/>
              <a:t> e </a:t>
            </a:r>
            <a:r>
              <a:rPr lang="pt-BR" i="1" dirty="0" smtClean="0"/>
              <a:t>A</a:t>
            </a:r>
            <a:r>
              <a:rPr lang="pt-BR" dirty="0" smtClean="0"/>
              <a:t>, onde:</a:t>
            </a:r>
          </a:p>
          <a:p>
            <a:pPr lvl="1"/>
            <a:r>
              <a:rPr lang="pt-BR" dirty="0" smtClean="0"/>
              <a:t>V - conjunto não vazio: os </a:t>
            </a:r>
            <a:r>
              <a:rPr lang="pt-BR" b="1" dirty="0" smtClean="0"/>
              <a:t>vértices </a:t>
            </a:r>
            <a:r>
              <a:rPr lang="pt-BR" dirty="0" smtClean="0"/>
              <a:t>ou </a:t>
            </a:r>
            <a:r>
              <a:rPr lang="pt-BR" b="1" dirty="0" smtClean="0"/>
              <a:t>nodos</a:t>
            </a:r>
            <a:r>
              <a:rPr lang="pt-BR" dirty="0" smtClean="0"/>
              <a:t> do grafo;</a:t>
            </a:r>
          </a:p>
          <a:p>
            <a:pPr lvl="1"/>
            <a:r>
              <a:rPr lang="pt-BR" dirty="0" smtClean="0"/>
              <a:t>A - conjunto de pares ordenados </a:t>
            </a:r>
            <a:r>
              <a:rPr lang="pt-BR" i="1" dirty="0" smtClean="0"/>
              <a:t>a</a:t>
            </a:r>
            <a:r>
              <a:rPr lang="pt-BR" dirty="0" smtClean="0"/>
              <a:t>=(v,w), v e w ∈ V: as </a:t>
            </a:r>
            <a:r>
              <a:rPr lang="pt-BR" b="1" dirty="0" smtClean="0"/>
              <a:t>arestas </a:t>
            </a:r>
            <a:r>
              <a:rPr lang="pt-BR" dirty="0" smtClean="0"/>
              <a:t>do grafo.</a:t>
            </a:r>
          </a:p>
          <a:p>
            <a:r>
              <a:rPr lang="pt-BR" b="1" dirty="0" smtClean="0"/>
              <a:t>Exemplo</a:t>
            </a:r>
            <a:r>
              <a:rPr lang="pt-BR" dirty="0" smtClean="0"/>
              <a:t>: o grafo G(V,A) dado por:</a:t>
            </a:r>
          </a:p>
          <a:p>
            <a:pPr lvl="1"/>
            <a:r>
              <a:rPr lang="pt-BR" dirty="0" smtClean="0"/>
              <a:t>V = { p | p é uma pessoa }</a:t>
            </a:r>
          </a:p>
          <a:p>
            <a:pPr lvl="1"/>
            <a:r>
              <a:rPr lang="pt-BR" dirty="0" smtClean="0"/>
              <a:t>A = { (v,w) | &lt; v é amigo de w &gt; }</a:t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Grafo</a:t>
            </a:r>
            <a:endParaRPr lang="pt-BR" dirty="0"/>
          </a:p>
        </p:txBody>
      </p:sp>
      <p:pic>
        <p:nvPicPr>
          <p:cNvPr id="4" name="Espaço Reservado para Conteúdo 3" descr="grafo_001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357298"/>
            <a:ext cx="7358114" cy="2214577"/>
          </a:xfrm>
        </p:spPr>
      </p:pic>
      <p:sp>
        <p:nvSpPr>
          <p:cNvPr id="5" name="CaixaDeTexto 4"/>
          <p:cNvSpPr txBox="1"/>
          <p:nvPr/>
        </p:nvSpPr>
        <p:spPr>
          <a:xfrm>
            <a:off x="142844" y="3857628"/>
            <a:ext cx="89851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 = { Maria, Pedro, Joana, Luiz }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>A = { (Maria, Pedro), (Pedro, Maria), (Joana, Maria), (Maria, Joana), (Pedro, Luiz), (Luiz, Pedro</a:t>
            </a:r>
            <a:r>
              <a:rPr lang="pt-BR" dirty="0" smtClean="0"/>
              <a:t>),</a:t>
            </a:r>
          </a:p>
          <a:p>
            <a:r>
              <a:rPr lang="pt-BR" dirty="0"/>
              <a:t> </a:t>
            </a:r>
            <a:r>
              <a:rPr lang="pt-BR" dirty="0" smtClean="0"/>
              <a:t>        </a:t>
            </a:r>
            <a:r>
              <a:rPr lang="pt-BR" dirty="0"/>
              <a:t>(Joana, Pedro) , (Pedro, Joana) </a:t>
            </a:r>
            <a:r>
              <a:rPr lang="pt-BR" dirty="0" smtClean="0"/>
              <a:t>}</a:t>
            </a:r>
          </a:p>
          <a:p>
            <a:endParaRPr lang="pt-BR" dirty="0"/>
          </a:p>
          <a:p>
            <a:r>
              <a:rPr lang="pt-BR" dirty="0"/>
              <a:t>Neste exemplo estamos considerando que a relação </a:t>
            </a:r>
            <a:r>
              <a:rPr lang="pt-BR" dirty="0" smtClean="0"/>
              <a:t> </a:t>
            </a:r>
            <a:r>
              <a:rPr lang="pt-BR" b="1" i="1" dirty="0" smtClean="0">
                <a:solidFill>
                  <a:srgbClr val="7030A0"/>
                </a:solidFill>
              </a:rPr>
              <a:t>&lt;</a:t>
            </a:r>
            <a:r>
              <a:rPr lang="pt-BR" b="1" i="1" dirty="0">
                <a:solidFill>
                  <a:srgbClr val="7030A0"/>
                </a:solidFill>
              </a:rPr>
              <a:t>v é amigo de w&gt;</a:t>
            </a:r>
            <a:r>
              <a:rPr lang="pt-BR" dirty="0"/>
              <a:t> é uma </a:t>
            </a:r>
            <a:r>
              <a:rPr lang="pt-BR" b="1" dirty="0"/>
              <a:t>relação </a:t>
            </a:r>
            <a:endParaRPr lang="pt-BR" b="1" dirty="0" smtClean="0"/>
          </a:p>
          <a:p>
            <a:r>
              <a:rPr lang="pt-BR" b="1" dirty="0" smtClean="0"/>
              <a:t>simétrica</a:t>
            </a:r>
            <a:r>
              <a:rPr lang="pt-BR" dirty="0"/>
              <a:t>, ou seja, se </a:t>
            </a:r>
            <a:r>
              <a:rPr lang="pt-BR" b="1" i="1" dirty="0">
                <a:solidFill>
                  <a:srgbClr val="7030A0"/>
                </a:solidFill>
              </a:rPr>
              <a:t>&lt;v é amigo de w&gt;</a:t>
            </a:r>
            <a:r>
              <a:rPr lang="pt-BR" dirty="0"/>
              <a:t> então </a:t>
            </a:r>
            <a:r>
              <a:rPr lang="pt-BR" b="1" i="1" dirty="0">
                <a:solidFill>
                  <a:srgbClr val="7030A0"/>
                </a:solidFill>
              </a:rPr>
              <a:t>&lt;w é amigo de v&gt;</a:t>
            </a:r>
            <a:r>
              <a:rPr lang="pt-BR" dirty="0"/>
              <a:t>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Como </a:t>
            </a:r>
            <a:r>
              <a:rPr lang="pt-BR" dirty="0"/>
              <a:t>conseqüência, as arestas que ligam os vértices não possuem qualquer </a:t>
            </a:r>
            <a:r>
              <a:rPr lang="pt-BR" dirty="0" smtClean="0"/>
              <a:t>orientação.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DIGRAFO (Grafo Orientado)</a:t>
            </a:r>
            <a:endParaRPr lang="pt-BR" dirty="0"/>
          </a:p>
        </p:txBody>
      </p:sp>
      <p:pic>
        <p:nvPicPr>
          <p:cNvPr id="4" name="Espaço Reservado para Conteúdo 3" descr="digrafo_000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500174"/>
            <a:ext cx="6357982" cy="2000264"/>
          </a:xfrm>
        </p:spPr>
      </p:pic>
      <p:sp>
        <p:nvSpPr>
          <p:cNvPr id="5" name="CaixaDeTexto 4"/>
          <p:cNvSpPr txBox="1"/>
          <p:nvPr/>
        </p:nvSpPr>
        <p:spPr>
          <a:xfrm>
            <a:off x="1357290" y="3571876"/>
            <a:ext cx="62151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Considere, agora, o </a:t>
            </a:r>
            <a:r>
              <a:rPr lang="pt-BR" b="1" dirty="0"/>
              <a:t>grafo</a:t>
            </a:r>
            <a:r>
              <a:rPr lang="pt-BR" dirty="0"/>
              <a:t> definido por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r>
              <a:rPr lang="pt-BR" b="1" dirty="0" smtClean="0"/>
              <a:t>V = { p | p é uma pessoa da família Castro }</a:t>
            </a:r>
          </a:p>
          <a:p>
            <a:r>
              <a:rPr lang="pt-BR" b="1" dirty="0" smtClean="0">
                <a:solidFill>
                  <a:srgbClr val="7030A0"/>
                </a:solidFill>
              </a:rPr>
              <a:t>A = { (v,w) | &lt; v é pai/mãe de w &gt; }</a:t>
            </a:r>
          </a:p>
          <a:p>
            <a:endParaRPr lang="pt-BR" b="1" dirty="0">
              <a:solidFill>
                <a:srgbClr val="7030A0"/>
              </a:solidFill>
            </a:endParaRPr>
          </a:p>
          <a:p>
            <a:r>
              <a:rPr lang="pt-BR" b="1" dirty="0" smtClean="0">
                <a:solidFill>
                  <a:srgbClr val="7030A0"/>
                </a:solidFill>
              </a:rPr>
              <a:t>V = { Emerson, Isadora, Renata, Antonio, Cecília, Alfredo }</a:t>
            </a:r>
          </a:p>
          <a:p>
            <a:endParaRPr lang="pt-BR" b="1" dirty="0">
              <a:solidFill>
                <a:srgbClr val="7030A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A = { </a:t>
            </a:r>
            <a:r>
              <a:rPr lang="pt-BR" b="1" dirty="0" smtClean="0">
                <a:solidFill>
                  <a:srgbClr val="7030A0"/>
                </a:solidFill>
              </a:rPr>
              <a:t>(Isadora, Emerson)</a:t>
            </a:r>
            <a:r>
              <a:rPr lang="pt-BR" b="1" dirty="0" smtClean="0">
                <a:solidFill>
                  <a:srgbClr val="FF0000"/>
                </a:solidFill>
              </a:rPr>
              <a:t>, </a:t>
            </a:r>
            <a:r>
              <a:rPr lang="pt-BR" b="1" dirty="0" smtClean="0">
                <a:solidFill>
                  <a:srgbClr val="7030A0"/>
                </a:solidFill>
              </a:rPr>
              <a:t>(Antonio, Renata)</a:t>
            </a:r>
            <a:r>
              <a:rPr lang="pt-BR" b="1" dirty="0" smtClean="0">
                <a:solidFill>
                  <a:srgbClr val="FF0000"/>
                </a:solidFill>
              </a:rPr>
              <a:t>, </a:t>
            </a:r>
            <a:r>
              <a:rPr lang="pt-BR" b="1" dirty="0" smtClean="0">
                <a:solidFill>
                  <a:srgbClr val="7030A0"/>
                </a:solidFill>
              </a:rPr>
              <a:t>(Alfredo, Emerson)</a:t>
            </a:r>
            <a:r>
              <a:rPr lang="pt-BR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        </a:t>
            </a:r>
            <a:r>
              <a:rPr lang="pt-BR" b="1" dirty="0" smtClean="0">
                <a:solidFill>
                  <a:srgbClr val="7030A0"/>
                </a:solidFill>
              </a:rPr>
              <a:t>(Cecília, Antonio)</a:t>
            </a:r>
            <a:r>
              <a:rPr lang="pt-BR" b="1" dirty="0" smtClean="0">
                <a:solidFill>
                  <a:srgbClr val="FF0000"/>
                </a:solidFill>
              </a:rPr>
              <a:t>, </a:t>
            </a:r>
            <a:r>
              <a:rPr lang="pt-BR" b="1" dirty="0" smtClean="0">
                <a:solidFill>
                  <a:srgbClr val="7030A0"/>
                </a:solidFill>
              </a:rPr>
              <a:t>(Alfredo, Antonio)</a:t>
            </a:r>
            <a:r>
              <a:rPr lang="pt-BR" b="1" dirty="0" smtClean="0">
                <a:solidFill>
                  <a:srgbClr val="FF0000"/>
                </a:solidFill>
              </a:rPr>
              <a:t> }</a:t>
            </a:r>
          </a:p>
          <a:p>
            <a:endParaRPr lang="pt-BR" b="1" dirty="0" smtClean="0">
              <a:solidFill>
                <a:srgbClr val="7030A0"/>
              </a:solidFill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DIGRAFO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relação definida por </a:t>
            </a:r>
            <a:r>
              <a:rPr lang="pt-BR" i="1" dirty="0"/>
              <a:t>A </a:t>
            </a:r>
            <a:r>
              <a:rPr lang="pt-BR" b="1" dirty="0"/>
              <a:t>não é simétrica</a:t>
            </a:r>
            <a:r>
              <a:rPr lang="pt-BR" dirty="0"/>
              <a:t> pois se </a:t>
            </a:r>
            <a:r>
              <a:rPr lang="pt-BR" b="1" i="1" dirty="0">
                <a:solidFill>
                  <a:srgbClr val="7030A0"/>
                </a:solidFill>
              </a:rPr>
              <a:t>&lt;v é pai/mãe de w&gt;</a:t>
            </a:r>
            <a:r>
              <a:rPr lang="pt-BR" dirty="0"/>
              <a:t>, não é o caso de </a:t>
            </a:r>
            <a:r>
              <a:rPr lang="pt-BR" b="1" i="1" dirty="0">
                <a:solidFill>
                  <a:srgbClr val="7030A0"/>
                </a:solidFill>
              </a:rPr>
              <a:t>&lt;w é pai/mãe de v&gt;</a:t>
            </a:r>
            <a:r>
              <a:rPr lang="pt-BR" i="1" dirty="0"/>
              <a:t>.</a:t>
            </a:r>
            <a:r>
              <a:rPr lang="pt-BR" dirty="0"/>
              <a:t> </a:t>
            </a:r>
            <a:endParaRPr lang="pt-BR" dirty="0" smtClean="0"/>
          </a:p>
          <a:p>
            <a:r>
              <a:rPr lang="pt-BR" dirty="0" smtClean="0"/>
              <a:t>Há</a:t>
            </a:r>
            <a:r>
              <a:rPr lang="pt-BR" dirty="0"/>
              <a:t>, portanto, uma </a:t>
            </a:r>
            <a:r>
              <a:rPr lang="pt-BR" b="1" dirty="0"/>
              <a:t>orientação</a:t>
            </a:r>
            <a:r>
              <a:rPr lang="pt-BR" dirty="0"/>
              <a:t> na relação, com um correspondente efeito na representação gráfica de G.</a:t>
            </a:r>
          </a:p>
          <a:p>
            <a:pPr algn="just"/>
            <a:r>
              <a:rPr lang="pt-BR" dirty="0"/>
              <a:t>O </a:t>
            </a:r>
            <a:r>
              <a:rPr lang="pt-BR" b="1" dirty="0">
                <a:solidFill>
                  <a:srgbClr val="7030A0"/>
                </a:solidFill>
              </a:rPr>
              <a:t>grafo</a:t>
            </a:r>
            <a:r>
              <a:rPr lang="pt-BR" dirty="0"/>
              <a:t> acima é dito ser um </a:t>
            </a:r>
            <a:r>
              <a:rPr lang="pt-BR" b="1" dirty="0"/>
              <a:t>grafo orientado</a:t>
            </a:r>
            <a:r>
              <a:rPr lang="pt-BR" dirty="0"/>
              <a:t> (ou </a:t>
            </a:r>
            <a:r>
              <a:rPr lang="pt-BR" b="1" dirty="0" err="1"/>
              <a:t>digrafo</a:t>
            </a:r>
            <a:r>
              <a:rPr lang="pt-BR" dirty="0"/>
              <a:t>), sendo que as conexões entre os </a:t>
            </a:r>
            <a:r>
              <a:rPr lang="pt-BR" b="1" dirty="0"/>
              <a:t>vértices</a:t>
            </a:r>
            <a:r>
              <a:rPr lang="pt-BR" dirty="0"/>
              <a:t> são chamadas de </a:t>
            </a:r>
            <a:r>
              <a:rPr lang="pt-BR" b="1" dirty="0"/>
              <a:t>arcos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Representação de GRAFOS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42976" y="4572008"/>
            <a:ext cx="58773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Este GRAFO representa uma malha rodoviária.</a:t>
            </a:r>
          </a:p>
          <a:p>
            <a:endParaRPr lang="pt-BR" dirty="0"/>
          </a:p>
          <a:p>
            <a:r>
              <a:rPr lang="pt-BR" dirty="0" smtClean="0"/>
              <a:t>Seus vértices - A, B, C, D e </a:t>
            </a:r>
            <a:r>
              <a:rPr lang="pt-BR" dirty="0" err="1" smtClean="0"/>
              <a:t>E</a:t>
            </a:r>
            <a:r>
              <a:rPr lang="pt-BR" dirty="0" smtClean="0"/>
              <a:t> - são localidades.</a:t>
            </a:r>
          </a:p>
          <a:p>
            <a:endParaRPr lang="pt-BR" dirty="0"/>
          </a:p>
          <a:p>
            <a:r>
              <a:rPr lang="pt-BR" dirty="0" smtClean="0"/>
              <a:t>As arestas indicam estradas que interligam essas localidades.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7" name="Espaço Reservado para Conteúdo 6" descr="imagem_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357298"/>
            <a:ext cx="5601482" cy="28483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Representação de GRAFOS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A </a:t>
            </a:r>
            <a:r>
              <a:rPr lang="pt-BR" b="1" dirty="0" smtClean="0">
                <a:solidFill>
                  <a:srgbClr val="7030A0"/>
                </a:solidFill>
              </a:rPr>
              <a:t>representação esquemática de grafos </a:t>
            </a:r>
            <a:r>
              <a:rPr lang="pt-BR" dirty="0" smtClean="0"/>
              <a:t>é perfeitamente ajustada para a </a:t>
            </a:r>
            <a:r>
              <a:rPr lang="pt-BR" b="1" dirty="0" smtClean="0"/>
              <a:t>percepção visual humana</a:t>
            </a:r>
            <a:r>
              <a:rPr lang="pt-BR" dirty="0" smtClean="0"/>
              <a:t>.</a:t>
            </a:r>
          </a:p>
          <a:p>
            <a:r>
              <a:rPr lang="pt-BR" dirty="0" smtClean="0"/>
              <a:t>Mas não é adequada para fornecer a um </a:t>
            </a:r>
            <a:r>
              <a:rPr lang="pt-BR" b="1" dirty="0" smtClean="0"/>
              <a:t>computador</a:t>
            </a:r>
            <a:r>
              <a:rPr lang="pt-BR" dirty="0" smtClean="0"/>
              <a:t> dados sobre uma </a:t>
            </a:r>
            <a:r>
              <a:rPr lang="pt-BR" b="1" dirty="0" smtClean="0">
                <a:solidFill>
                  <a:srgbClr val="7030A0"/>
                </a:solidFill>
              </a:rPr>
              <a:t>estrutura de grafo</a:t>
            </a:r>
            <a:r>
              <a:rPr lang="pt-BR" dirty="0" smtClean="0"/>
              <a:t>.</a:t>
            </a:r>
          </a:p>
          <a:p>
            <a:r>
              <a:rPr lang="pt-BR" dirty="0" smtClean="0"/>
              <a:t>Há a necessidade de uma </a:t>
            </a:r>
            <a:r>
              <a:rPr lang="pt-BR" b="1" dirty="0" smtClean="0">
                <a:solidFill>
                  <a:srgbClr val="7030A0"/>
                </a:solidFill>
              </a:rPr>
              <a:t>representação numérica interna</a:t>
            </a:r>
            <a:r>
              <a:rPr lang="pt-BR" dirty="0" smtClean="0"/>
              <a:t> com a qual o </a:t>
            </a:r>
            <a:r>
              <a:rPr lang="pt-BR" b="1" dirty="0" smtClean="0"/>
              <a:t>computador</a:t>
            </a:r>
            <a:r>
              <a:rPr lang="pt-BR" dirty="0" smtClean="0"/>
              <a:t> possa trabalhar.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Dados Abstratos</a:t>
            </a:r>
            <a:endParaRPr lang="pt-BR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Dados Abstratos </a:t>
            </a:r>
            <a:r>
              <a:rPr lang="pt-BR" altLang="pt-BR" dirty="0" smtClean="0"/>
              <a:t>(</a:t>
            </a:r>
            <a:r>
              <a:rPr lang="pt-BR" alt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TDA</a:t>
            </a:r>
            <a:r>
              <a:rPr lang="pt-BR" altLang="pt-BR" dirty="0" smtClean="0"/>
              <a:t>) é </a:t>
            </a:r>
            <a:r>
              <a:rPr lang="pt-BR" altLang="pt-BR" dirty="0"/>
              <a:t>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conjunto de valores </a:t>
            </a:r>
            <a:r>
              <a:rPr lang="pt-BR" altLang="pt-BR" dirty="0"/>
              <a:t>e uma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coleção de operações </a:t>
            </a:r>
            <a:r>
              <a:rPr lang="pt-BR" altLang="pt-BR" dirty="0"/>
              <a:t>que atuam sobre esses valores.</a:t>
            </a:r>
          </a:p>
          <a:p>
            <a:r>
              <a:rPr lang="pt-BR" altLang="pt-BR" dirty="0"/>
              <a:t>As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operações</a:t>
            </a:r>
            <a:r>
              <a:rPr lang="pt-BR" altLang="pt-BR" dirty="0"/>
              <a:t> devem ser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consistentes</a:t>
            </a:r>
            <a:r>
              <a:rPr lang="pt-BR" altLang="pt-BR" dirty="0"/>
              <a:t> com os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valores</a:t>
            </a:r>
            <a:r>
              <a:rPr lang="pt-BR" altLang="pt-BR" dirty="0"/>
              <a:t>.</a:t>
            </a:r>
          </a:p>
          <a:p>
            <a:r>
              <a:rPr lang="pt-BR" altLang="pt-BR" dirty="0"/>
              <a:t>O </a:t>
            </a:r>
            <a:r>
              <a:rPr lang="pt-BR" alt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TDA</a:t>
            </a:r>
            <a:r>
              <a:rPr lang="pt-BR" altLang="pt-BR" dirty="0"/>
              <a:t> possibilita ao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</a:t>
            </a:r>
            <a:r>
              <a:rPr lang="pt-BR" altLang="pt-BR" dirty="0"/>
              <a:t> a separação “</a:t>
            </a:r>
            <a:r>
              <a:rPr lang="pt-BR" altLang="pt-B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que fazer</a:t>
            </a:r>
            <a:r>
              <a:rPr lang="pt-BR" altLang="pt-BR" dirty="0"/>
              <a:t>” de “</a:t>
            </a:r>
            <a:r>
              <a:rPr lang="pt-BR" altLang="pt-B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fazer</a:t>
            </a:r>
            <a:r>
              <a:rPr lang="pt-BR" altLang="pt-BR" dirty="0"/>
              <a:t>”.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02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GRAFOS</a:t>
            </a:r>
            <a:br>
              <a:rPr lang="pt-BR" dirty="0" smtClean="0"/>
            </a:br>
            <a:r>
              <a:rPr lang="pt-BR" dirty="0" smtClean="0"/>
              <a:t>(Lista de Adjacência ou Dicionário)</a:t>
            </a:r>
            <a:endParaRPr lang="pt-BR" dirty="0"/>
          </a:p>
        </p:txBody>
      </p:sp>
      <p:pic>
        <p:nvPicPr>
          <p:cNvPr id="4" name="Espaço Reservado para Conteúdo 3" descr="imagem_0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1600200"/>
            <a:ext cx="7143800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GRAFOS</a:t>
            </a:r>
            <a:br>
              <a:rPr lang="pt-BR" dirty="0" smtClean="0"/>
            </a:br>
            <a:r>
              <a:rPr lang="pt-BR" dirty="0" smtClean="0"/>
              <a:t>(Matriz de Adjacência)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</a:t>
            </a:r>
            <a:r>
              <a:rPr lang="pt-BR" b="1" dirty="0" smtClean="0"/>
              <a:t>Lista de adjacência</a:t>
            </a:r>
            <a:r>
              <a:rPr lang="pt-BR" dirty="0" smtClean="0"/>
              <a:t> indica os caminhos existentes entre os vértices (localidades), mas não armazena as distâncias envolvidas.</a:t>
            </a:r>
          </a:p>
          <a:p>
            <a:pPr algn="just"/>
            <a:r>
              <a:rPr lang="pt-BR" dirty="0" smtClean="0"/>
              <a:t>A </a:t>
            </a:r>
            <a:r>
              <a:rPr lang="pt-BR" b="1" dirty="0" smtClean="0">
                <a:solidFill>
                  <a:srgbClr val="7030A0"/>
                </a:solidFill>
              </a:rPr>
              <a:t>matriz de Adjacência</a:t>
            </a:r>
            <a:r>
              <a:rPr lang="pt-BR" dirty="0" smtClean="0"/>
              <a:t> resolve esse problema.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GRAFOS</a:t>
            </a:r>
            <a:br>
              <a:rPr lang="pt-BR" dirty="0" smtClean="0"/>
            </a:br>
            <a:r>
              <a:rPr lang="pt-BR" dirty="0" smtClean="0"/>
              <a:t>(Matriz de Adjacência)</a:t>
            </a:r>
            <a:endParaRPr lang="pt-BR" dirty="0"/>
          </a:p>
        </p:txBody>
      </p:sp>
      <p:pic>
        <p:nvPicPr>
          <p:cNvPr id="4" name="Espaço Reservado para Conteúdo 3" descr="IMAGEM_00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600200"/>
            <a:ext cx="8215370" cy="51149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Grafos sem Circuitos e sem Ciclos</a:t>
            </a:r>
            <a:endParaRPr lang="pt-BR" dirty="0"/>
          </a:p>
        </p:txBody>
      </p:sp>
      <p:pic>
        <p:nvPicPr>
          <p:cNvPr id="4" name="Espaço Reservado para Conteúdo 3" descr="imagem_00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357298"/>
            <a:ext cx="6643734" cy="3134163"/>
          </a:xfrm>
        </p:spPr>
      </p:pic>
      <p:sp>
        <p:nvSpPr>
          <p:cNvPr id="5" name="CaixaDeTexto 4"/>
          <p:cNvSpPr txBox="1"/>
          <p:nvPr/>
        </p:nvSpPr>
        <p:spPr>
          <a:xfrm>
            <a:off x="1071538" y="4572008"/>
            <a:ext cx="54361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grafo</a:t>
            </a:r>
            <a:r>
              <a:rPr lang="pt-BR" dirty="0" smtClean="0"/>
              <a:t> acima apresenta um </a:t>
            </a:r>
            <a:r>
              <a:rPr lang="pt-BR" b="1" dirty="0" smtClean="0">
                <a:solidFill>
                  <a:srgbClr val="FF0000"/>
                </a:solidFill>
              </a:rPr>
              <a:t>ciclo</a:t>
            </a:r>
            <a:r>
              <a:rPr lang="pt-BR" dirty="0" smtClean="0"/>
              <a:t> entre os vértices </a:t>
            </a:r>
            <a:r>
              <a:rPr lang="pt-BR" b="1" dirty="0" smtClean="0"/>
              <a:t>E</a:t>
            </a:r>
            <a:r>
              <a:rPr lang="pt-BR" dirty="0" smtClean="0"/>
              <a:t> </a:t>
            </a:r>
            <a:r>
              <a:rPr lang="pt-BR" dirty="0" err="1" smtClean="0"/>
              <a:t>e</a:t>
            </a:r>
            <a:r>
              <a:rPr lang="pt-BR" dirty="0" smtClean="0"/>
              <a:t> </a:t>
            </a:r>
            <a:r>
              <a:rPr lang="pt-BR" b="1" dirty="0" smtClean="0"/>
              <a:t>F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Ele também apresenta 4 níveis:</a:t>
            </a:r>
          </a:p>
          <a:p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b="1" dirty="0" smtClean="0"/>
              <a:t>N0: </a:t>
            </a:r>
            <a:r>
              <a:rPr lang="pt-BR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pt-BR" b="1" dirty="0"/>
              <a:t> </a:t>
            </a:r>
            <a:r>
              <a:rPr lang="pt-BR" b="1" dirty="0" smtClean="0"/>
              <a:t>    N1: </a:t>
            </a:r>
            <a:r>
              <a:rPr lang="pt-BR" b="1" dirty="0" smtClean="0">
                <a:solidFill>
                  <a:srgbClr val="FF0000"/>
                </a:solidFill>
              </a:rPr>
              <a:t>B E</a:t>
            </a:r>
          </a:p>
          <a:p>
            <a:r>
              <a:rPr lang="pt-BR" b="1" dirty="0"/>
              <a:t> </a:t>
            </a:r>
            <a:r>
              <a:rPr lang="pt-BR" b="1" dirty="0" smtClean="0"/>
              <a:t>    N2: </a:t>
            </a:r>
            <a:r>
              <a:rPr lang="pt-BR" b="1" dirty="0" smtClean="0">
                <a:solidFill>
                  <a:srgbClr val="FF0000"/>
                </a:solidFill>
              </a:rPr>
              <a:t>C F</a:t>
            </a:r>
          </a:p>
          <a:p>
            <a:r>
              <a:rPr lang="pt-BR" b="1" dirty="0"/>
              <a:t> </a:t>
            </a:r>
            <a:r>
              <a:rPr lang="pt-BR" b="1" dirty="0" smtClean="0"/>
              <a:t>    N3: </a:t>
            </a:r>
            <a:r>
              <a:rPr lang="pt-BR" b="1" dirty="0" smtClean="0">
                <a:solidFill>
                  <a:srgbClr val="FF0000"/>
                </a:solidFill>
              </a:rPr>
              <a:t>D</a:t>
            </a:r>
            <a:endParaRPr lang="pt-B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de </a:t>
            </a:r>
            <a:r>
              <a:rPr lang="pt-BR" dirty="0" err="1" smtClean="0"/>
              <a:t>Demoucron</a:t>
            </a:r>
            <a:endParaRPr lang="pt-BR" dirty="0"/>
          </a:p>
        </p:txBody>
      </p:sp>
      <p:pic>
        <p:nvPicPr>
          <p:cNvPr id="4" name="Espaço Reservado para Conteúdo 3" descr="IMAGEM_005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6439704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357158" y="5929330"/>
            <a:ext cx="815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VETOR corresponde ao somatório dos valores armazenados nas colunas da MATRIZ</a:t>
            </a:r>
          </a:p>
          <a:p>
            <a:r>
              <a:rPr lang="pt-BR" dirty="0" smtClean="0"/>
              <a:t>De ADJACÊNCIA.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Algoritmo </a:t>
            </a:r>
            <a:r>
              <a:rPr lang="pt-BR" dirty="0" err="1" smtClean="0"/>
              <a:t>Demoucron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(Parte 2)</a:t>
            </a:r>
            <a:endParaRPr lang="pt-BR" dirty="0"/>
          </a:p>
        </p:txBody>
      </p:sp>
      <p:pic>
        <p:nvPicPr>
          <p:cNvPr id="4" name="Espaço Reservado para Conteúdo 3" descr="imagem_006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643050"/>
            <a:ext cx="4910824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500694" y="2071678"/>
            <a:ext cx="34802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Apenas  a COLUNA “A” possui valor</a:t>
            </a:r>
          </a:p>
          <a:p>
            <a:r>
              <a:rPr lang="pt-BR" dirty="0" smtClean="0"/>
              <a:t>ZERO.</a:t>
            </a:r>
          </a:p>
          <a:p>
            <a:endParaRPr lang="pt-BR" dirty="0" smtClean="0"/>
          </a:p>
          <a:p>
            <a:r>
              <a:rPr lang="pt-BR" dirty="0" smtClean="0"/>
              <a:t>Portanto, a primeira camada (N0) é</a:t>
            </a:r>
          </a:p>
          <a:p>
            <a:r>
              <a:rPr lang="pt-BR" dirty="0" smtClean="0"/>
              <a:t>Formada pelo VÉRTICE A.</a:t>
            </a:r>
          </a:p>
          <a:p>
            <a:endParaRPr lang="pt-BR" dirty="0" smtClean="0"/>
          </a:p>
          <a:p>
            <a:r>
              <a:rPr lang="pt-BR" b="1" dirty="0" smtClean="0">
                <a:solidFill>
                  <a:srgbClr val="7030A0"/>
                </a:solidFill>
              </a:rPr>
              <a:t>N0 = {A}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Algoritmo de </a:t>
            </a:r>
            <a:r>
              <a:rPr lang="pt-BR" dirty="0" err="1" smtClean="0"/>
              <a:t>Demoucron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(Parte 3)</a:t>
            </a:r>
            <a:endParaRPr lang="pt-BR" dirty="0"/>
          </a:p>
        </p:txBody>
      </p:sp>
      <p:pic>
        <p:nvPicPr>
          <p:cNvPr id="4" name="Espaço Reservado para Conteúdo 3" descr="Imagem_007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571612"/>
            <a:ext cx="5062033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357818" y="1714488"/>
            <a:ext cx="37648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Subtraia 1 de cada posição do VETOR.</a:t>
            </a:r>
          </a:p>
          <a:p>
            <a:endParaRPr lang="pt-BR" dirty="0" smtClean="0"/>
          </a:p>
          <a:p>
            <a:r>
              <a:rPr lang="pt-BR" dirty="0" smtClean="0"/>
              <a:t>Como apenas os vértices </a:t>
            </a:r>
            <a:r>
              <a:rPr lang="pt-BR" b="1" dirty="0" smtClean="0"/>
              <a:t>B </a:t>
            </a:r>
            <a:r>
              <a:rPr lang="pt-BR" dirty="0" smtClean="0"/>
              <a:t>e </a:t>
            </a:r>
            <a:r>
              <a:rPr lang="pt-BR" b="1" dirty="0" smtClean="0"/>
              <a:t>F</a:t>
            </a:r>
            <a:r>
              <a:rPr lang="pt-BR" dirty="0" smtClean="0"/>
              <a:t> ficaram</a:t>
            </a:r>
          </a:p>
          <a:p>
            <a:r>
              <a:rPr lang="pt-BR" dirty="0" smtClean="0"/>
              <a:t>Com valor ZERO ...</a:t>
            </a:r>
          </a:p>
          <a:p>
            <a:endParaRPr lang="pt-BR" dirty="0" smtClean="0"/>
          </a:p>
          <a:p>
            <a:r>
              <a:rPr lang="pt-BR" dirty="0" smtClean="0"/>
              <a:t>... Eles formam a camada </a:t>
            </a:r>
            <a:r>
              <a:rPr lang="pt-BR" b="1" dirty="0" smtClean="0"/>
              <a:t>N1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b="1" dirty="0" smtClean="0">
                <a:solidFill>
                  <a:srgbClr val="7030A0"/>
                </a:solidFill>
              </a:rPr>
              <a:t>N1 = {B, F}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Algoritmo </a:t>
            </a:r>
            <a:r>
              <a:rPr lang="pt-BR" dirty="0" err="1" smtClean="0"/>
              <a:t>Demoucron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(Parte 4)</a:t>
            </a:r>
            <a:endParaRPr lang="pt-BR" dirty="0"/>
          </a:p>
        </p:txBody>
      </p:sp>
      <p:pic>
        <p:nvPicPr>
          <p:cNvPr id="4" name="Espaço Reservado para Conteúdo 3" descr="Imagem_008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714488"/>
            <a:ext cx="5052958" cy="4525963"/>
          </a:xfrm>
        </p:spPr>
      </p:pic>
      <p:sp>
        <p:nvSpPr>
          <p:cNvPr id="6" name="CaixaDeTexto 5"/>
          <p:cNvSpPr txBox="1"/>
          <p:nvPr/>
        </p:nvSpPr>
        <p:spPr>
          <a:xfrm>
            <a:off x="5357818" y="1714488"/>
            <a:ext cx="37648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Subtraia 1 de cada posição do VETOR.</a:t>
            </a:r>
          </a:p>
          <a:p>
            <a:endParaRPr lang="pt-BR" dirty="0" smtClean="0"/>
          </a:p>
          <a:p>
            <a:r>
              <a:rPr lang="pt-BR" dirty="0" smtClean="0"/>
              <a:t>Como apenas os vértices </a:t>
            </a:r>
            <a:r>
              <a:rPr lang="pt-BR" b="1" dirty="0" smtClean="0"/>
              <a:t>D </a:t>
            </a:r>
            <a:r>
              <a:rPr lang="pt-BR" dirty="0" smtClean="0"/>
              <a:t>e </a:t>
            </a:r>
            <a:r>
              <a:rPr lang="pt-BR" b="1" dirty="0" err="1" smtClean="0"/>
              <a:t>E</a:t>
            </a:r>
            <a:r>
              <a:rPr lang="pt-BR" dirty="0" smtClean="0"/>
              <a:t> ficaram</a:t>
            </a:r>
          </a:p>
          <a:p>
            <a:r>
              <a:rPr lang="pt-BR" dirty="0" smtClean="0"/>
              <a:t>Com valor ZERO ...</a:t>
            </a:r>
          </a:p>
          <a:p>
            <a:endParaRPr lang="pt-BR" dirty="0" smtClean="0"/>
          </a:p>
          <a:p>
            <a:r>
              <a:rPr lang="pt-BR" dirty="0" smtClean="0"/>
              <a:t>... Eles formam a camada </a:t>
            </a:r>
            <a:r>
              <a:rPr lang="pt-BR" b="1" dirty="0" smtClean="0"/>
              <a:t>N2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b="1" dirty="0" smtClean="0">
                <a:solidFill>
                  <a:srgbClr val="7030A0"/>
                </a:solidFill>
              </a:rPr>
              <a:t>N2 = {D, E}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Algoritmo </a:t>
            </a:r>
            <a:r>
              <a:rPr lang="pt-BR" dirty="0" err="1" smtClean="0"/>
              <a:t>Demoucron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(Parte 5)</a:t>
            </a:r>
            <a:endParaRPr lang="pt-BR" dirty="0"/>
          </a:p>
        </p:txBody>
      </p:sp>
      <p:pic>
        <p:nvPicPr>
          <p:cNvPr id="4" name="Espaço Reservado para Conteúdo 3" descr="Imagem_009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571612"/>
            <a:ext cx="4951481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214942" y="1571612"/>
            <a:ext cx="37648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Subtraia 1 de cada posição do VETOR.</a:t>
            </a:r>
          </a:p>
          <a:p>
            <a:endParaRPr lang="pt-BR" dirty="0" smtClean="0"/>
          </a:p>
          <a:p>
            <a:r>
              <a:rPr lang="pt-BR" dirty="0" smtClean="0"/>
              <a:t>Como apenas o vértice </a:t>
            </a:r>
            <a:r>
              <a:rPr lang="pt-BR" b="1" dirty="0" smtClean="0"/>
              <a:t>C e </a:t>
            </a:r>
            <a:r>
              <a:rPr lang="pt-BR" dirty="0" smtClean="0"/>
              <a:t>ficou</a:t>
            </a:r>
          </a:p>
          <a:p>
            <a:r>
              <a:rPr lang="pt-BR" dirty="0" smtClean="0"/>
              <a:t>Com valor ZERO ...</a:t>
            </a:r>
          </a:p>
          <a:p>
            <a:endParaRPr lang="pt-BR" dirty="0" smtClean="0"/>
          </a:p>
          <a:p>
            <a:r>
              <a:rPr lang="pt-BR" dirty="0" smtClean="0"/>
              <a:t>... Eles formam a camada </a:t>
            </a:r>
            <a:r>
              <a:rPr lang="pt-BR" b="1" dirty="0" smtClean="0"/>
              <a:t>N2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b="1" dirty="0" smtClean="0">
                <a:solidFill>
                  <a:srgbClr val="7030A0"/>
                </a:solidFill>
              </a:rPr>
              <a:t>N2 = {C}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PERT - 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Os </a:t>
            </a:r>
            <a:r>
              <a:rPr lang="pt-BR" b="1" dirty="0" smtClean="0"/>
              <a:t>grafos</a:t>
            </a:r>
            <a:r>
              <a:rPr lang="pt-BR" dirty="0" smtClean="0"/>
              <a:t> </a:t>
            </a:r>
            <a:r>
              <a:rPr lang="pt-BR" b="1" dirty="0" smtClean="0"/>
              <a:t>PERT-CPM</a:t>
            </a:r>
            <a:r>
              <a:rPr lang="pt-BR" dirty="0" smtClean="0"/>
              <a:t> também são conhecidos como </a:t>
            </a:r>
            <a:r>
              <a:rPr lang="pt-BR" b="1" dirty="0" smtClean="0"/>
              <a:t>rede PERT-COM. </a:t>
            </a:r>
          </a:p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PERT</a:t>
            </a:r>
            <a:r>
              <a:rPr lang="pt-BR" dirty="0" smtClean="0"/>
              <a:t> (</a:t>
            </a:r>
            <a:r>
              <a:rPr lang="pt-BR" b="1" dirty="0" err="1" smtClean="0">
                <a:solidFill>
                  <a:srgbClr val="FF0000"/>
                </a:solidFill>
              </a:rPr>
              <a:t>P</a:t>
            </a:r>
            <a:r>
              <a:rPr lang="pt-BR" dirty="0" err="1" smtClean="0"/>
              <a:t>rogram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FF0000"/>
                </a:solidFill>
              </a:rPr>
              <a:t>E</a:t>
            </a:r>
            <a:r>
              <a:rPr lang="pt-BR" dirty="0" err="1" smtClean="0"/>
              <a:t>valuation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FF0000"/>
                </a:solidFill>
              </a:rPr>
              <a:t>R</a:t>
            </a:r>
            <a:r>
              <a:rPr lang="pt-BR" dirty="0" err="1" smtClean="0"/>
              <a:t>eview</a:t>
            </a:r>
            <a:r>
              <a:rPr lang="pt-BR" dirty="0" smtClean="0"/>
              <a:t> </a:t>
            </a:r>
            <a:r>
              <a:rPr lang="pt-BR" b="1" dirty="0" err="1" smtClean="0"/>
              <a:t>T</a:t>
            </a:r>
            <a:r>
              <a:rPr lang="pt-BR" dirty="0" err="1" smtClean="0"/>
              <a:t>echnique</a:t>
            </a:r>
            <a:r>
              <a:rPr lang="pt-BR" dirty="0" smtClean="0"/>
              <a:t> - Técnica de Avaliação e Revisão de Programas) surgiu em </a:t>
            </a:r>
            <a:r>
              <a:rPr lang="pt-BR" b="1" dirty="0" smtClean="0">
                <a:solidFill>
                  <a:srgbClr val="7030A0"/>
                </a:solidFill>
              </a:rPr>
              <a:t>1958</a:t>
            </a:r>
            <a:r>
              <a:rPr lang="pt-BR" dirty="0" smtClean="0"/>
              <a:t>. </a:t>
            </a:r>
          </a:p>
          <a:p>
            <a:pPr algn="just"/>
            <a:r>
              <a:rPr lang="pt-BR" dirty="0" smtClean="0"/>
              <a:t>A técnica </a:t>
            </a:r>
            <a:r>
              <a:rPr lang="pt-BR" b="1" dirty="0" smtClean="0">
                <a:solidFill>
                  <a:srgbClr val="7030A0"/>
                </a:solidFill>
              </a:rPr>
              <a:t>CPM</a:t>
            </a:r>
            <a:r>
              <a:rPr lang="pt-BR" dirty="0" smtClean="0"/>
              <a:t> (</a:t>
            </a:r>
            <a:r>
              <a:rPr lang="pt-BR" b="1" dirty="0" err="1" smtClean="0">
                <a:solidFill>
                  <a:srgbClr val="7030A0"/>
                </a:solidFill>
              </a:rPr>
              <a:t>C</a:t>
            </a:r>
            <a:r>
              <a:rPr lang="pt-BR" dirty="0" err="1" smtClean="0"/>
              <a:t>ritical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rgbClr val="7030A0"/>
                </a:solidFill>
              </a:rPr>
              <a:t>P</a:t>
            </a:r>
            <a:r>
              <a:rPr lang="pt-BR" dirty="0" smtClean="0"/>
              <a:t>ath </a:t>
            </a:r>
            <a:r>
              <a:rPr lang="pt-BR" b="1" dirty="0" err="1" smtClean="0">
                <a:solidFill>
                  <a:srgbClr val="7030A0"/>
                </a:solidFill>
              </a:rPr>
              <a:t>M</a:t>
            </a:r>
            <a:r>
              <a:rPr lang="pt-BR" dirty="0" err="1" smtClean="0"/>
              <a:t>ethod</a:t>
            </a:r>
            <a:r>
              <a:rPr lang="pt-BR" dirty="0" smtClean="0"/>
              <a:t> - Método do Caminho Crítico) foi desenvolvida em </a:t>
            </a:r>
            <a:r>
              <a:rPr lang="pt-BR" b="1" dirty="0" smtClean="0">
                <a:solidFill>
                  <a:srgbClr val="7030A0"/>
                </a:solidFill>
              </a:rPr>
              <a:t>1957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Dados Abstratos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Exemplo:</a:t>
            </a:r>
          </a:p>
          <a:p>
            <a:pPr lvl="1"/>
            <a:r>
              <a:rPr lang="pt-BR" altLang="pt-BR" dirty="0"/>
              <a:t>Um </a:t>
            </a:r>
            <a:r>
              <a:rPr lang="pt-BR" alt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</a:t>
            </a:r>
            <a:r>
              <a:rPr lang="pt-BR" altLang="pt-BR" dirty="0"/>
              <a:t> necessita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gravar um registro </a:t>
            </a:r>
            <a:r>
              <a:rPr lang="pt-BR" altLang="pt-BR" dirty="0"/>
              <a:t>em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arquivo</a:t>
            </a:r>
            <a:r>
              <a:rPr lang="pt-BR" altLang="pt-BR" dirty="0"/>
              <a:t>.</a:t>
            </a:r>
          </a:p>
          <a:p>
            <a:pPr lvl="1"/>
            <a:r>
              <a:rPr lang="pt-BR" altLang="pt-BR" dirty="0"/>
              <a:t>Ele só precisa saber “</a:t>
            </a:r>
            <a:r>
              <a:rPr lang="pt-BR" altLang="pt-B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deve ser feito</a:t>
            </a:r>
            <a:r>
              <a:rPr lang="pt-BR" altLang="pt-BR" dirty="0"/>
              <a:t>”.</a:t>
            </a:r>
          </a:p>
          <a:p>
            <a:pPr lvl="1" algn="just"/>
            <a:r>
              <a:rPr lang="pt-BR" altLang="pt-BR" dirty="0"/>
              <a:t>É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irrelevante</a:t>
            </a:r>
            <a:r>
              <a:rPr lang="pt-BR" altLang="pt-BR" dirty="0"/>
              <a:t> para ele saber </a:t>
            </a:r>
            <a:r>
              <a:rPr lang="pt-BR" alt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</a:t>
            </a:r>
            <a:r>
              <a:rPr lang="pt-BR" altLang="pt-BR" dirty="0"/>
              <a:t> ocorrem todas as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operações</a:t>
            </a:r>
            <a:r>
              <a:rPr lang="pt-BR" altLang="pt-BR" dirty="0"/>
              <a:t> que efetivamente realizam 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gravação do registro</a:t>
            </a:r>
            <a:r>
              <a:rPr lang="pt-BR" altLang="pt-BR" dirty="0" smtClean="0"/>
              <a:t>.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31528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Um </a:t>
            </a:r>
            <a:r>
              <a:rPr lang="pt-BR" b="1" dirty="0" smtClean="0"/>
              <a:t>grafo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rgbClr val="7030A0"/>
                </a:solidFill>
              </a:rPr>
              <a:t>PERT-CPM</a:t>
            </a:r>
            <a:r>
              <a:rPr lang="pt-BR" dirty="0" smtClean="0"/>
              <a:t> envolve:</a:t>
            </a:r>
          </a:p>
          <a:p>
            <a:pPr lvl="1"/>
            <a:r>
              <a:rPr lang="pt-BR" dirty="0" smtClean="0"/>
              <a:t>Eventos</a:t>
            </a:r>
          </a:p>
          <a:p>
            <a:pPr lvl="1"/>
            <a:r>
              <a:rPr lang="pt-BR" dirty="0" smtClean="0"/>
              <a:t>Atividades</a:t>
            </a:r>
          </a:p>
          <a:p>
            <a:r>
              <a:rPr lang="pt-BR" dirty="0" smtClean="0"/>
              <a:t>Um </a:t>
            </a:r>
            <a:r>
              <a:rPr lang="pt-BR" b="1" dirty="0" smtClean="0">
                <a:solidFill>
                  <a:srgbClr val="7030A0"/>
                </a:solidFill>
              </a:rPr>
              <a:t>Evento</a:t>
            </a:r>
            <a:r>
              <a:rPr lang="pt-BR" dirty="0" smtClean="0"/>
              <a:t> é o marco que denota o </a:t>
            </a:r>
            <a:r>
              <a:rPr lang="pt-BR" b="1" u="sng" dirty="0" smtClean="0"/>
              <a:t>início</a:t>
            </a:r>
            <a:r>
              <a:rPr lang="pt-BR" dirty="0" smtClean="0"/>
              <a:t> ou o </a:t>
            </a:r>
            <a:r>
              <a:rPr lang="pt-BR" b="1" u="sng" dirty="0" smtClean="0"/>
              <a:t>fim</a:t>
            </a:r>
            <a:r>
              <a:rPr lang="pt-BR" dirty="0" smtClean="0"/>
              <a:t> de determinada </a:t>
            </a:r>
            <a:r>
              <a:rPr lang="pt-BR" b="1" dirty="0" smtClean="0">
                <a:solidFill>
                  <a:srgbClr val="7030A0"/>
                </a:solidFill>
              </a:rPr>
              <a:t>atividade</a:t>
            </a:r>
            <a:r>
              <a:rPr lang="pt-BR" dirty="0" smtClean="0"/>
              <a:t>. </a:t>
            </a:r>
          </a:p>
          <a:p>
            <a:r>
              <a:rPr lang="pt-BR" dirty="0" smtClean="0"/>
              <a:t>Em um projeto, os </a:t>
            </a:r>
            <a:r>
              <a:rPr lang="pt-BR" b="1" dirty="0" smtClean="0">
                <a:solidFill>
                  <a:srgbClr val="7030A0"/>
                </a:solidFill>
              </a:rPr>
              <a:t>eventos</a:t>
            </a:r>
            <a:r>
              <a:rPr lang="pt-BR" dirty="0" smtClean="0"/>
              <a:t> são sempre apresentados por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círculos</a:t>
            </a:r>
            <a:r>
              <a:rPr lang="pt-BR" dirty="0" smtClean="0"/>
              <a:t>, os quais são </a:t>
            </a:r>
            <a:r>
              <a:rPr lang="pt-BR" b="1" dirty="0" smtClean="0"/>
              <a:t>numerados</a:t>
            </a:r>
            <a:r>
              <a:rPr lang="pt-BR" dirty="0" smtClean="0"/>
              <a:t> em </a:t>
            </a:r>
            <a:r>
              <a:rPr lang="pt-BR" b="1" dirty="0" smtClean="0"/>
              <a:t>ordem crescente</a:t>
            </a:r>
            <a:r>
              <a:rPr lang="pt-BR" dirty="0" smtClean="0"/>
              <a:t> com a direção de progresso do projeto.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Uma </a:t>
            </a:r>
            <a:r>
              <a:rPr lang="pt-BR" b="1" dirty="0" smtClean="0">
                <a:solidFill>
                  <a:srgbClr val="7030A0"/>
                </a:solidFill>
              </a:rPr>
              <a:t>atividade</a:t>
            </a:r>
            <a:r>
              <a:rPr lang="pt-BR" dirty="0" smtClean="0"/>
              <a:t> representa a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ação</a:t>
            </a:r>
            <a:r>
              <a:rPr lang="pt-BR" dirty="0" smtClean="0"/>
              <a:t> que desloca o trabalho de um </a:t>
            </a:r>
            <a:r>
              <a:rPr lang="pt-BR" b="1" dirty="0" smtClean="0">
                <a:solidFill>
                  <a:srgbClr val="7030A0"/>
                </a:solidFill>
              </a:rPr>
              <a:t>evento</a:t>
            </a:r>
            <a:r>
              <a:rPr lang="pt-BR" dirty="0" smtClean="0"/>
              <a:t> para outro, absorvendo </a:t>
            </a:r>
            <a:r>
              <a:rPr lang="pt-BR" b="1" dirty="0" smtClean="0"/>
              <a:t>tempo</a:t>
            </a:r>
            <a:r>
              <a:rPr lang="pt-BR" dirty="0" smtClean="0"/>
              <a:t> e/ou </a:t>
            </a:r>
            <a:r>
              <a:rPr lang="pt-BR" b="1" dirty="0" smtClean="0"/>
              <a:t>recursos</a:t>
            </a:r>
            <a:r>
              <a:rPr lang="pt-BR" dirty="0" smtClean="0"/>
              <a:t> no processo. </a:t>
            </a:r>
          </a:p>
          <a:p>
            <a:pPr algn="just"/>
            <a:r>
              <a:rPr lang="pt-BR" dirty="0" smtClean="0"/>
              <a:t>É sempre representada por uma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seta</a:t>
            </a:r>
            <a:r>
              <a:rPr lang="pt-BR" dirty="0" smtClean="0"/>
              <a:t>, </a:t>
            </a:r>
            <a:r>
              <a:rPr lang="pt-BR" b="1" dirty="0" smtClean="0"/>
              <a:t>orientada</a:t>
            </a:r>
            <a:r>
              <a:rPr lang="pt-BR" dirty="0" smtClean="0"/>
              <a:t> no sentido do </a:t>
            </a:r>
            <a:r>
              <a:rPr lang="pt-BR" u="sng" dirty="0" smtClean="0"/>
              <a:t>início</a:t>
            </a:r>
            <a:r>
              <a:rPr lang="pt-BR" dirty="0" smtClean="0"/>
              <a:t> para o </a:t>
            </a:r>
            <a:r>
              <a:rPr lang="pt-BR" u="sng" dirty="0" smtClean="0"/>
              <a:t>fim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PERT-CPM</a:t>
            </a:r>
            <a:endParaRPr lang="pt-BR" dirty="0"/>
          </a:p>
        </p:txBody>
      </p:sp>
      <p:pic>
        <p:nvPicPr>
          <p:cNvPr id="4" name="Espaço Reservado para Conteúdo 3" descr="I_0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1785926"/>
            <a:ext cx="6643734" cy="421484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se gerar uma </a:t>
            </a:r>
            <a:r>
              <a:rPr lang="pt-BR" b="1" dirty="0" smtClean="0">
                <a:solidFill>
                  <a:srgbClr val="7030A0"/>
                </a:solidFill>
              </a:rPr>
              <a:t>rede PERT/CPM </a:t>
            </a:r>
            <a:r>
              <a:rPr lang="pt-BR" dirty="0" smtClean="0"/>
              <a:t>é necessário:</a:t>
            </a:r>
          </a:p>
          <a:p>
            <a:pPr lvl="1"/>
            <a:r>
              <a:rPr lang="pt-BR" dirty="0" smtClean="0"/>
              <a:t>1) a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das tarefas </a:t>
            </a:r>
            <a:r>
              <a:rPr lang="pt-BR" dirty="0" smtClean="0"/>
              <a:t>que devem ser executadas para a execução do projeto;</a:t>
            </a:r>
          </a:p>
          <a:p>
            <a:pPr lvl="1"/>
            <a:r>
              <a:rPr lang="pt-BR" dirty="0" smtClean="0"/>
              <a:t>2) a definição das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tarefas precedentes </a:t>
            </a:r>
            <a:r>
              <a:rPr lang="pt-BR" dirty="0" smtClean="0"/>
              <a:t>e as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subseqüentes</a:t>
            </a:r>
            <a:r>
              <a:rPr lang="pt-BR" dirty="0" smtClean="0"/>
              <a:t>, ou seja, a </a:t>
            </a:r>
            <a:r>
              <a:rPr lang="pt-BR" b="1" dirty="0" smtClean="0"/>
              <a:t>ordem de execução das atividades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3) os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tempos de execução </a:t>
            </a:r>
            <a:r>
              <a:rPr lang="pt-BR" dirty="0" smtClean="0"/>
              <a:t>de cada </a:t>
            </a:r>
            <a:r>
              <a:rPr lang="pt-BR" b="1" dirty="0" smtClean="0"/>
              <a:t>atividade</a:t>
            </a:r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Considerações para construção de </a:t>
            </a:r>
            <a:r>
              <a:rPr lang="pt-BR" b="1" dirty="0" smtClean="0">
                <a:solidFill>
                  <a:srgbClr val="7030A0"/>
                </a:solidFill>
              </a:rPr>
              <a:t>grafo PERT/CPM</a:t>
            </a:r>
            <a:r>
              <a:rPr lang="pt-BR" dirty="0" smtClean="0"/>
              <a:t>:</a:t>
            </a:r>
          </a:p>
          <a:p>
            <a:pPr lvl="1">
              <a:buNone/>
            </a:pPr>
            <a:r>
              <a:rPr lang="pt-BR" dirty="0" smtClean="0"/>
              <a:t>• Atividades representam o tempo que leva para ir de um evento a outro;</a:t>
            </a:r>
          </a:p>
          <a:p>
            <a:pPr lvl="1">
              <a:buNone/>
            </a:pPr>
            <a:r>
              <a:rPr lang="pt-BR" dirty="0" smtClean="0"/>
              <a:t>• Nenhum evento pode ser considerado ocorrido, até que todas as atividades a ele precedentes tenham sido concluídas;</a:t>
            </a:r>
          </a:p>
          <a:p>
            <a:pPr lvl="1">
              <a:buNone/>
            </a:pPr>
            <a:r>
              <a:rPr lang="pt-BR" dirty="0" smtClean="0"/>
              <a:t>• nenhuma atividade pode ser concluída até que o evento precedente tenha ocorrido.</a:t>
            </a:r>
          </a:p>
          <a:p>
            <a:pPr lvl="1">
              <a:buNone/>
            </a:pPr>
            <a:r>
              <a:rPr lang="pt-BR" dirty="0" smtClean="0"/>
              <a:t>• considere dois vértices extras um que descreva a atividade de iniciação e outra que defina a atividade de finalização.</a:t>
            </a:r>
            <a:endParaRPr lang="pt-B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PERT-CPM</a:t>
            </a:r>
            <a:endParaRPr lang="pt-BR" dirty="0"/>
          </a:p>
        </p:txBody>
      </p:sp>
      <p:pic>
        <p:nvPicPr>
          <p:cNvPr id="4" name="Espaço Reservado para Conteúdo 3" descr="I_002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1571612"/>
            <a:ext cx="7358113" cy="4829196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pic>
        <p:nvPicPr>
          <p:cNvPr id="4" name="Espaço Reservado para Conteúdo 3" descr="I_003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600200"/>
            <a:ext cx="7500990" cy="4829196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(Passo 1) </a:t>
            </a:r>
            <a:r>
              <a:rPr lang="pt-BR" dirty="0" smtClean="0"/>
              <a:t>Partir do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 Inicial </a:t>
            </a:r>
            <a:r>
              <a:rPr lang="pt-BR" dirty="0" smtClean="0"/>
              <a:t>(rotulado com </a:t>
            </a:r>
            <a:r>
              <a:rPr lang="pt-BR" b="1" dirty="0" smtClean="0"/>
              <a:t>zero</a:t>
            </a:r>
            <a:r>
              <a:rPr lang="pt-BR" dirty="0" smtClean="0"/>
              <a:t> para a data mais cedo) e rotular cada vértice com o valor do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caminho</a:t>
            </a:r>
            <a:r>
              <a:rPr lang="pt-BR" dirty="0" smtClean="0"/>
              <a:t> que o atinge – os valores obtidos são as “</a:t>
            </a:r>
            <a:r>
              <a:rPr lang="pt-BR" b="1" dirty="0" smtClean="0">
                <a:solidFill>
                  <a:srgbClr val="7030A0"/>
                </a:solidFill>
              </a:rPr>
              <a:t>datas mais cedo</a:t>
            </a:r>
            <a:r>
              <a:rPr lang="pt-BR" dirty="0" smtClean="0"/>
              <a:t>”.</a:t>
            </a:r>
            <a:endParaRPr lang="pt-B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pic>
        <p:nvPicPr>
          <p:cNvPr id="4" name="Espaço Reservado para Conteúdo 3" descr="I_004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357298"/>
            <a:ext cx="8215370" cy="5143536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pic>
        <p:nvPicPr>
          <p:cNvPr id="4" name="Espaço Reservado para Conteúdo 3" descr="I_005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357298"/>
            <a:ext cx="8143932" cy="507209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Dados Abstratos</a:t>
            </a:r>
            <a:endParaRPr lang="pt-BR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Ao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</a:t>
            </a:r>
            <a:r>
              <a:rPr lang="pt-BR" altLang="pt-BR" dirty="0"/>
              <a:t> basta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saber</a:t>
            </a:r>
            <a:r>
              <a:rPr lang="pt-BR" altLang="pt-BR" dirty="0"/>
              <a:t> que é preciso usar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r>
              <a:rPr lang="pt-BR" altLang="pt-BR" dirty="0"/>
              <a:t> (</a:t>
            </a:r>
            <a:r>
              <a:rPr lang="pt-BR" altLang="pt-BR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r>
              <a:rPr lang="pt-BR" altLang="pt-BR" dirty="0"/>
              <a:t> – por exemplo) e o </a:t>
            </a:r>
            <a:r>
              <a:rPr lang="pt-BR" altLang="pt-BR" u="sng" dirty="0"/>
              <a:t>processo de gravação do registro</a:t>
            </a:r>
            <a:r>
              <a:rPr lang="pt-BR" altLang="pt-BR" dirty="0"/>
              <a:t> ocorrerá de forma adequada.</a:t>
            </a:r>
          </a:p>
          <a:p>
            <a:pPr>
              <a:lnSpc>
                <a:spcPct val="90000"/>
              </a:lnSpc>
            </a:pPr>
            <a:r>
              <a:rPr lang="pt-BR" altLang="pt-BR" dirty="0"/>
              <a:t>Esse “</a:t>
            </a:r>
            <a:r>
              <a:rPr lang="pt-BR" altLang="pt-BR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r>
              <a:rPr lang="pt-BR" altLang="pt-BR" dirty="0"/>
              <a:t>” representa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TDA</a:t>
            </a:r>
            <a:r>
              <a:rPr lang="pt-BR" altLang="pt-BR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Nos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primórdios da computação</a:t>
            </a:r>
            <a:r>
              <a:rPr lang="pt-BR" altLang="pt-BR" dirty="0"/>
              <a:t>, se um </a:t>
            </a:r>
            <a:r>
              <a:rPr lang="pt-BR" alt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</a:t>
            </a:r>
            <a:r>
              <a:rPr lang="pt-BR" altLang="pt-BR" dirty="0"/>
              <a:t> precisasse gravar um registro, ele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teria de especificar todos os passos necessários</a:t>
            </a:r>
            <a:r>
              <a:rPr lang="pt-BR" altLang="pt-BR" dirty="0" smtClean="0"/>
              <a:t>.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31548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(Passo 2) </a:t>
            </a:r>
            <a:r>
              <a:rPr lang="pt-BR" dirty="0" smtClean="0"/>
              <a:t>tomar o valor obtido para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 final</a:t>
            </a:r>
            <a:r>
              <a:rPr lang="pt-BR" dirty="0" smtClean="0"/>
              <a:t> como </a:t>
            </a:r>
            <a:r>
              <a:rPr lang="pt-BR" b="1" dirty="0" smtClean="0"/>
              <a:t>rótulo</a:t>
            </a:r>
            <a:r>
              <a:rPr lang="pt-BR" dirty="0" smtClean="0"/>
              <a:t> para a </a:t>
            </a:r>
            <a:r>
              <a:rPr lang="pt-BR" b="1" dirty="0" err="1" smtClean="0"/>
              <a:t>data-mais-tarde</a:t>
            </a:r>
            <a:r>
              <a:rPr lang="pt-BR" dirty="0" smtClean="0"/>
              <a:t> e voltar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subtraindo</a:t>
            </a:r>
            <a:r>
              <a:rPr lang="pt-BR" dirty="0" smtClean="0"/>
              <a:t> os valores dos </a:t>
            </a:r>
            <a:r>
              <a:rPr lang="pt-BR" b="1" dirty="0" smtClean="0"/>
              <a:t>arcos</a:t>
            </a:r>
            <a:r>
              <a:rPr lang="pt-BR" dirty="0" smtClean="0"/>
              <a:t> e ficando com </a:t>
            </a:r>
            <a:r>
              <a:rPr lang="pt-BR" b="1" dirty="0" smtClean="0">
                <a:solidFill>
                  <a:srgbClr val="C00000"/>
                </a:solidFill>
              </a:rPr>
              <a:t>o menor valor obtido </a:t>
            </a:r>
            <a:r>
              <a:rPr lang="pt-BR" dirty="0" smtClean="0"/>
              <a:t>após as comparações que forem necessárias – os valores obtidos são as “</a:t>
            </a:r>
            <a:r>
              <a:rPr lang="pt-BR" b="1" dirty="0" smtClean="0">
                <a:solidFill>
                  <a:srgbClr val="7030A0"/>
                </a:solidFill>
              </a:rPr>
              <a:t>datas mais cedo</a:t>
            </a:r>
            <a:r>
              <a:rPr lang="pt-BR" dirty="0" smtClean="0"/>
              <a:t>”.</a:t>
            </a:r>
            <a:endParaRPr lang="pt-B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pic>
        <p:nvPicPr>
          <p:cNvPr id="4" name="Espaço Reservado para Conteúdo 3" descr="I_006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357298"/>
            <a:ext cx="8215369" cy="500066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mais cedo </a:t>
            </a:r>
            <a:r>
              <a:rPr lang="pt-BR" dirty="0" smtClean="0"/>
              <a:t>para um evento é aquela antes da qual ele não pode ocorrer.</a:t>
            </a:r>
          </a:p>
          <a:p>
            <a:r>
              <a:rPr lang="pt-BR" dirty="0" smtClean="0"/>
              <a:t>A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mais tarde </a:t>
            </a:r>
            <a:r>
              <a:rPr lang="pt-BR" dirty="0" smtClean="0"/>
              <a:t>é aquela além da qual, se o evento ainda não tiver ocorrido, acarretará um atraso ao projeto como um todo.</a:t>
            </a:r>
          </a:p>
          <a:p>
            <a:r>
              <a:rPr lang="pt-BR" dirty="0" smtClean="0"/>
              <a:t>Um </a:t>
            </a:r>
            <a:r>
              <a:rPr lang="pt-BR" b="1" dirty="0" smtClean="0"/>
              <a:t>evento</a:t>
            </a:r>
            <a:r>
              <a:rPr lang="pt-BR" dirty="0" smtClean="0"/>
              <a:t> somente ocorre quando todas as </a:t>
            </a:r>
            <a:r>
              <a:rPr lang="pt-BR" b="1" dirty="0" smtClean="0"/>
              <a:t>atividades antecessoras </a:t>
            </a:r>
            <a:r>
              <a:rPr lang="pt-BR" dirty="0" smtClean="0"/>
              <a:t>se completarem.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b="1" dirty="0" smtClean="0"/>
              <a:t>diferença</a:t>
            </a:r>
            <a:r>
              <a:rPr lang="pt-BR" dirty="0" smtClean="0"/>
              <a:t> entre a </a:t>
            </a:r>
            <a:r>
              <a:rPr lang="pt-BR" b="1" dirty="0" smtClean="0">
                <a:solidFill>
                  <a:srgbClr val="7030A0"/>
                </a:solidFill>
              </a:rPr>
              <a:t>data mais tarde </a:t>
            </a:r>
            <a:r>
              <a:rPr lang="pt-BR" dirty="0" smtClean="0"/>
              <a:t>e a </a:t>
            </a:r>
            <a:r>
              <a:rPr lang="pt-BR" b="1" dirty="0" smtClean="0">
                <a:solidFill>
                  <a:srgbClr val="7030A0"/>
                </a:solidFill>
              </a:rPr>
              <a:t>data mais cedo</a:t>
            </a:r>
            <a:r>
              <a:rPr lang="pt-BR" dirty="0" smtClean="0"/>
              <a:t> é a </a:t>
            </a:r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folga do evento</a:t>
            </a:r>
            <a:r>
              <a:rPr lang="pt-BR" dirty="0" smtClean="0"/>
              <a:t>.</a:t>
            </a:r>
          </a:p>
          <a:p>
            <a:r>
              <a:rPr lang="pt-BR" dirty="0" smtClean="0"/>
              <a:t>Um </a:t>
            </a:r>
            <a:r>
              <a:rPr lang="pt-BR" b="1" dirty="0" smtClean="0"/>
              <a:t>evento crítico </a:t>
            </a:r>
            <a:r>
              <a:rPr lang="pt-BR" dirty="0" smtClean="0"/>
              <a:t>é um vértice do caminho crítico.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 folga é nula:</a:t>
            </a:r>
            <a:r>
              <a:rPr lang="pt-BR" dirty="0" smtClean="0"/>
              <a:t> ele </a:t>
            </a:r>
            <a:r>
              <a:rPr lang="pt-BR" u="sng" dirty="0" smtClean="0"/>
              <a:t>não pode sofrer atrasos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Folga Total:</a:t>
            </a:r>
            <a:r>
              <a:rPr lang="pt-BR" dirty="0" smtClean="0"/>
              <a:t> é o maior atraso admissível para uma atividade (desde que ela não dure mais do que o previsto) contado da data mais cedo de seu evento final.</a:t>
            </a:r>
          </a:p>
          <a:p>
            <a:r>
              <a:rPr lang="pt-BR" dirty="0" smtClean="0"/>
              <a:t>Também é a </a:t>
            </a:r>
            <a:r>
              <a:rPr lang="pt-BR" b="1" dirty="0" smtClean="0"/>
              <a:t>folga máxima possível</a:t>
            </a:r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Folga Livre</a:t>
            </a:r>
            <a:r>
              <a:rPr lang="pt-BR" dirty="0" smtClean="0"/>
              <a:t>: é o maior atraso admissível para uma atividade, contado da data mais cedo do seu evento inicial à data mais cedo do seu evento final.</a:t>
            </a:r>
          </a:p>
          <a:p>
            <a:pPr algn="just"/>
            <a:r>
              <a:rPr lang="pt-BR" dirty="0" smtClean="0"/>
              <a:t>É </a:t>
            </a:r>
            <a:r>
              <a:rPr lang="pt-BR" b="1" dirty="0" smtClean="0"/>
              <a:t>a maior folga</a:t>
            </a:r>
            <a:r>
              <a:rPr lang="pt-BR" dirty="0" smtClean="0"/>
              <a:t> cujo uso não exige a redefinição das </a:t>
            </a:r>
            <a:r>
              <a:rPr lang="pt-BR" b="1" dirty="0" smtClean="0"/>
              <a:t>datas mais cedo </a:t>
            </a:r>
            <a:r>
              <a:rPr lang="pt-BR" dirty="0" smtClean="0"/>
              <a:t>das atividades que se seguem.</a:t>
            </a:r>
            <a:endParaRPr lang="pt-B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PERT-CPM</a:t>
            </a:r>
            <a:endParaRPr lang="pt-BR" dirty="0"/>
          </a:p>
        </p:txBody>
      </p:sp>
      <p:pic>
        <p:nvPicPr>
          <p:cNvPr id="4" name="Espaço Reservado para Conteúdo 3" descr="IM_0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285860"/>
            <a:ext cx="5715039" cy="4786346"/>
          </a:xfrm>
        </p:spPr>
      </p:pic>
      <p:sp>
        <p:nvSpPr>
          <p:cNvPr id="5" name="CaixaDeTexto 4"/>
          <p:cNvSpPr txBox="1"/>
          <p:nvPr/>
        </p:nvSpPr>
        <p:spPr>
          <a:xfrm>
            <a:off x="6072198" y="1714488"/>
            <a:ext cx="31035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Note que a </a:t>
            </a:r>
            <a:r>
              <a:rPr lang="pt-BR" b="1" u="sng" dirty="0" smtClean="0"/>
              <a:t>atividade</a:t>
            </a:r>
            <a:r>
              <a:rPr lang="pt-BR" dirty="0" smtClean="0"/>
              <a:t> (</a:t>
            </a:r>
            <a:r>
              <a:rPr lang="pt-BR" b="1" dirty="0" smtClean="0"/>
              <a:t>arco</a:t>
            </a:r>
            <a:r>
              <a:rPr lang="pt-BR" dirty="0" smtClean="0"/>
              <a:t> ou</a:t>
            </a:r>
          </a:p>
          <a:p>
            <a:r>
              <a:rPr lang="pt-BR" b="1" dirty="0" smtClean="0"/>
              <a:t>seta</a:t>
            </a:r>
            <a:r>
              <a:rPr lang="pt-BR" dirty="0" smtClean="0"/>
              <a:t>) entre os </a:t>
            </a:r>
            <a:r>
              <a:rPr lang="pt-BR" b="1" u="sng" dirty="0" smtClean="0"/>
              <a:t>vértices</a:t>
            </a:r>
            <a:r>
              <a:rPr lang="pt-BR" dirty="0" smtClean="0"/>
              <a:t> </a:t>
            </a:r>
            <a:r>
              <a:rPr lang="pt-BR" b="1" dirty="0" smtClean="0"/>
              <a:t>9</a:t>
            </a:r>
            <a:r>
              <a:rPr lang="pt-BR" dirty="0" smtClean="0"/>
              <a:t> e </a:t>
            </a:r>
            <a:r>
              <a:rPr lang="pt-BR" b="1" dirty="0" smtClean="0"/>
              <a:t>10</a:t>
            </a:r>
            <a:r>
              <a:rPr lang="pt-BR" dirty="0" smtClean="0"/>
              <a:t> -  </a:t>
            </a:r>
          </a:p>
          <a:p>
            <a:r>
              <a:rPr lang="pt-BR" dirty="0" smtClean="0"/>
              <a:t>diferente de todas as outras </a:t>
            </a:r>
          </a:p>
          <a:p>
            <a:r>
              <a:rPr lang="pt-BR" dirty="0" smtClean="0"/>
              <a:t>atividades é </a:t>
            </a:r>
            <a:r>
              <a:rPr lang="pt-BR" b="1" dirty="0" smtClean="0"/>
              <a:t>tracejada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Ela é considerada uma</a:t>
            </a:r>
          </a:p>
          <a:p>
            <a:r>
              <a:rPr lang="pt-BR" b="1" dirty="0" smtClean="0"/>
              <a:t>atividade-fantasma</a:t>
            </a:r>
            <a:r>
              <a:rPr lang="pt-BR" dirty="0" smtClean="0"/>
              <a:t>.</a:t>
            </a:r>
          </a:p>
          <a:p>
            <a:endParaRPr lang="pt-BR" b="1" dirty="0" smtClean="0"/>
          </a:p>
          <a:p>
            <a:endParaRPr lang="pt-BR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785926"/>
            <a:ext cx="8215370" cy="4614366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dirty="0" smtClean="0"/>
              <a:t> desenvolvido por </a:t>
            </a:r>
            <a:r>
              <a:rPr lang="pt-BR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Edsger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W. </a:t>
            </a:r>
            <a:r>
              <a:rPr lang="pt-BR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r>
              <a:rPr lang="pt-BR" dirty="0" smtClean="0"/>
              <a:t>.</a:t>
            </a:r>
          </a:p>
          <a:p>
            <a:r>
              <a:rPr lang="pt-BR" dirty="0" smtClean="0"/>
              <a:t>Cada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vértice</a:t>
            </a:r>
            <a:r>
              <a:rPr lang="pt-BR" dirty="0" smtClean="0"/>
              <a:t> é uma </a:t>
            </a:r>
            <a:r>
              <a:rPr lang="pt-BR" u="sng" dirty="0" smtClean="0"/>
              <a:t>localidade</a:t>
            </a:r>
            <a:r>
              <a:rPr lang="pt-BR" dirty="0" smtClean="0"/>
              <a:t> e cada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aresta</a:t>
            </a:r>
            <a:r>
              <a:rPr lang="pt-BR" dirty="0" smtClean="0"/>
              <a:t> é uma </a:t>
            </a:r>
            <a:r>
              <a:rPr lang="pt-BR" u="sng" dirty="0" smtClean="0"/>
              <a:t>estrada</a:t>
            </a:r>
            <a:r>
              <a:rPr lang="pt-BR" dirty="0" smtClean="0"/>
              <a:t> ou via.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dirty="0" smtClean="0"/>
              <a:t> para determinar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menor caminho </a:t>
            </a:r>
            <a:r>
              <a:rPr lang="pt-BR" dirty="0" smtClean="0"/>
              <a:t>entre uma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origem</a:t>
            </a:r>
            <a:r>
              <a:rPr lang="pt-BR" dirty="0" smtClean="0"/>
              <a:t> e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destino</a:t>
            </a:r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500174"/>
            <a:ext cx="7572428" cy="464346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Dados Abstratos</a:t>
            </a:r>
            <a:endParaRPr lang="pt-BR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/>
              <a:t>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TDA</a:t>
            </a:r>
            <a:r>
              <a:rPr lang="pt-BR" altLang="pt-BR" dirty="0"/>
              <a:t> geralmente envolve:</a:t>
            </a:r>
          </a:p>
          <a:p>
            <a:pPr lvl="1"/>
            <a:r>
              <a:rPr lang="pt-BR" altLang="pt-BR" dirty="0"/>
              <a:t>Uma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Dados </a:t>
            </a:r>
            <a:r>
              <a:rPr lang="pt-BR" altLang="pt-BR" dirty="0"/>
              <a:t>(</a:t>
            </a:r>
            <a:r>
              <a:rPr lang="pt-BR" altLang="pt-BR" dirty="0" err="1"/>
              <a:t>ex</a:t>
            </a:r>
            <a:r>
              <a:rPr lang="pt-BR" altLang="pt-BR" dirty="0"/>
              <a:t>: </a:t>
            </a:r>
            <a:r>
              <a:rPr lang="pt-BR" altLang="pt-BR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Pilha</a:t>
            </a:r>
            <a:r>
              <a:rPr lang="pt-BR" altLang="pt-BR" dirty="0"/>
              <a:t>);</a:t>
            </a:r>
          </a:p>
          <a:p>
            <a:pPr lvl="1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Operações</a:t>
            </a:r>
            <a:r>
              <a:rPr lang="pt-BR" altLang="pt-BR" dirty="0"/>
              <a:t> ou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funções</a:t>
            </a:r>
            <a:r>
              <a:rPr lang="pt-BR" altLang="pt-BR" dirty="0"/>
              <a:t> (</a:t>
            </a:r>
            <a:r>
              <a:rPr lang="pt-BR" altLang="pt-BR" dirty="0" err="1"/>
              <a:t>ex</a:t>
            </a:r>
            <a:r>
              <a:rPr lang="pt-BR" altLang="pt-BR" dirty="0"/>
              <a:t>:</a:t>
            </a:r>
          </a:p>
          <a:p>
            <a:pPr lvl="2"/>
            <a:r>
              <a:rPr lang="pt-BR" altLang="pt-BR" dirty="0"/>
              <a:t>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pilha vazia</a:t>
            </a:r>
            <a:r>
              <a:rPr lang="pt-BR" altLang="pt-BR" dirty="0"/>
              <a:t>,</a:t>
            </a:r>
          </a:p>
          <a:p>
            <a:pPr lvl="2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testar se pilha está vazia</a:t>
            </a:r>
            <a:r>
              <a:rPr lang="pt-BR" altLang="pt-BR" dirty="0"/>
              <a:t>;</a:t>
            </a:r>
          </a:p>
          <a:p>
            <a:pPr lvl="2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Empilhar um novo elemento no topo da pilha</a:t>
            </a:r>
            <a:r>
              <a:rPr lang="pt-BR" altLang="pt-BR" dirty="0"/>
              <a:t>;</a:t>
            </a:r>
          </a:p>
          <a:p>
            <a:pPr lvl="2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Desempilhar um elemento do topo da pilha </a:t>
            </a:r>
            <a:r>
              <a:rPr lang="pt-BR" altLang="pt-BR" dirty="0"/>
              <a:t>(desde que não esteja vazia). </a:t>
            </a:r>
          </a:p>
          <a:p>
            <a:pPr lvl="1"/>
            <a:r>
              <a:rPr lang="pt-BR" altLang="pt-BR" dirty="0"/>
              <a:t>).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302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600200"/>
            <a:ext cx="8001056" cy="4972072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428736"/>
            <a:ext cx="8215369" cy="4525963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428736"/>
            <a:ext cx="8286808" cy="500066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de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5" name="Espaço Reservado para Conteúdo 4" descr="IMA_0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600200"/>
            <a:ext cx="8501122" cy="4900634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de </a:t>
            </a:r>
            <a:r>
              <a:rPr lang="pt-BR" dirty="0" err="1" smtClean="0"/>
              <a:t>Dijkstra</a:t>
            </a:r>
            <a:endParaRPr lang="pt-BR" dirty="0"/>
          </a:p>
        </p:txBody>
      </p:sp>
      <p:pic>
        <p:nvPicPr>
          <p:cNvPr id="4" name="Espaço Reservado para Conteúdo 3" descr="IMA_00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600200"/>
            <a:ext cx="8501121" cy="4972072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ço Reservado para Conteúdo 3" descr="IMA_0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600200"/>
            <a:ext cx="8358245" cy="4829196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ço Reservado para Conteúdo 3" descr="IMA_0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600200"/>
            <a:ext cx="8215370" cy="4972072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83" y="1484784"/>
            <a:ext cx="81915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676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748464" cy="534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29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1340768"/>
            <a:ext cx="8784977" cy="521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25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Dados: </a:t>
            </a:r>
          </a:p>
          <a:p>
            <a:pPr lvl="1" algn="just"/>
            <a:r>
              <a:rPr lang="pt-BR" altLang="pt-BR" smtClean="0"/>
              <a:t>A </a:t>
            </a:r>
            <a:r>
              <a:rPr lang="pt-BR" altLang="pt-BR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organização</a:t>
            </a:r>
            <a:r>
              <a:rPr lang="pt-BR" altLang="pt-BR" smtClean="0"/>
              <a:t> e a </a:t>
            </a:r>
            <a:r>
              <a:rPr lang="pt-BR" altLang="pt-BR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representação</a:t>
            </a:r>
            <a:r>
              <a:rPr lang="pt-BR" altLang="pt-BR" smtClean="0"/>
              <a:t> das </a:t>
            </a:r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informações</a:t>
            </a:r>
            <a:r>
              <a:rPr lang="pt-BR" altLang="pt-BR" smtClean="0"/>
              <a:t>. </a:t>
            </a:r>
          </a:p>
          <a:p>
            <a:pPr lvl="1" algn="just"/>
            <a:r>
              <a:rPr lang="pt-BR" altLang="pt-BR" smtClean="0"/>
              <a:t>As mais conhecidas são: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Pilhas;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Filas;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Listas Encadeadas;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Vetores;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Árvores;</a:t>
            </a:r>
          </a:p>
          <a:p>
            <a:pPr lvl="2"/>
            <a:r>
              <a:rPr lang="pt-BR" altLang="pt-B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0559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Algoritmo de </a:t>
            </a:r>
            <a:r>
              <a:rPr lang="pt-BR" b="1" dirty="0" err="1" smtClean="0"/>
              <a:t>Dijkstra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35292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819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2074"/>
            <a:ext cx="8712968" cy="523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575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78497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058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40960" cy="51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17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56895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8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8497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581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Efetuando um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</a:t>
            </a:r>
            <a:r>
              <a:rPr lang="pt-BR" dirty="0" smtClean="0"/>
              <a:t>:</a:t>
            </a:r>
          </a:p>
          <a:p>
            <a:pPr lvl="1" algn="just"/>
            <a:r>
              <a:rPr lang="pt-BR" dirty="0" smtClean="0"/>
              <a:t>Busca do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 caminho </a:t>
            </a:r>
            <a:r>
              <a:rPr lang="pt-BR" dirty="0" smtClean="0"/>
              <a:t>entre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 smtClean="0"/>
              <a:t> (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Origem</a:t>
            </a:r>
            <a:r>
              <a:rPr lang="pt-BR" dirty="0" smtClean="0"/>
              <a:t>) e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Vitória</a:t>
            </a:r>
            <a:r>
              <a:rPr lang="pt-BR" dirty="0" smtClean="0"/>
              <a:t> (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Destino</a:t>
            </a:r>
            <a:r>
              <a:rPr lang="pt-BR" dirty="0" smtClean="0"/>
              <a:t>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8600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280920" cy="509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627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Saindo de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/>
              <a:t> ...</a:t>
            </a:r>
          </a:p>
          <a:p>
            <a:r>
              <a:rPr lang="pt-BR" dirty="0"/>
              <a:t>Opções: 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 </a:t>
            </a:r>
            <a:r>
              <a:rPr lang="pt-BR" dirty="0"/>
              <a:t>(58 km), </a:t>
            </a:r>
            <a:endParaRPr lang="pt-BR" dirty="0" smtClean="0"/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Roque </a:t>
            </a:r>
            <a:r>
              <a:rPr lang="pt-BR" dirty="0"/>
              <a:t>(30 km), </a:t>
            </a:r>
            <a:endParaRPr lang="pt-BR" dirty="0" smtClean="0"/>
          </a:p>
          <a:p>
            <a:pPr lvl="1"/>
            <a:r>
              <a:rPr lang="pt-BR" b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 smtClean="0"/>
              <a:t> </a:t>
            </a:r>
            <a:r>
              <a:rPr lang="pt-BR" dirty="0"/>
              <a:t>(25 km) e </a:t>
            </a:r>
            <a:endParaRPr lang="pt-BR" dirty="0" smtClean="0"/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Guandu </a:t>
            </a:r>
            <a:r>
              <a:rPr lang="pt-BR" dirty="0"/>
              <a:t>(47 km).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4178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56895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</a:t>
            </a:r>
            <a:r>
              <a:rPr lang="pt-BR" altLang="pt-BR" dirty="0"/>
              <a:t> pode ser definido como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conjunto de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passos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descritos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</a:t>
            </a:r>
            <a:r>
              <a:rPr lang="pt-BR" alt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ambigüidade</a:t>
            </a:r>
            <a:r>
              <a:rPr lang="pt-BR" altLang="pt-BR" dirty="0"/>
              <a:t>, possuindo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início</a:t>
            </a:r>
            <a:r>
              <a:rPr lang="pt-BR" altLang="pt-BR" dirty="0"/>
              <a:t>, que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termine</a:t>
            </a:r>
            <a:r>
              <a:rPr lang="pt-BR" altLang="pt-BR" dirty="0"/>
              <a:t> em um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período de tempo finito</a:t>
            </a:r>
            <a:r>
              <a:rPr lang="pt-BR" altLang="pt-B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altLang="pt-BR" dirty="0"/>
              <a:t>e que apresente sempre o mesmo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padrão de comportamento</a:t>
            </a:r>
            <a:r>
              <a:rPr lang="pt-BR" altLang="pt-BR" dirty="0"/>
              <a:t> para conduzir-nos a uma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pt-BR" altLang="pt-BR" dirty="0"/>
              <a:t> adequada de um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determinado problema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7673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 smtClean="0"/>
              <a:t>.</a:t>
            </a:r>
          </a:p>
          <a:p>
            <a:r>
              <a:rPr lang="pt-BR" dirty="0"/>
              <a:t>Caminho</a:t>
            </a:r>
            <a:r>
              <a:rPr lang="pt-BR" dirty="0" smtClean="0"/>
              <a:t>: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Marilândia [25 km].</a:t>
            </a:r>
            <a:endParaRPr lang="pt-B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 smtClean="0"/>
              <a:t>Opções: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 </a:t>
            </a:r>
            <a:r>
              <a:rPr lang="pt-BR" dirty="0" smtClean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 km</a:t>
            </a:r>
            <a:r>
              <a:rPr lang="pt-BR" dirty="0" smtClean="0"/>
              <a:t>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 smtClean="0"/>
              <a:t>.</a:t>
            </a:r>
          </a:p>
          <a:p>
            <a:pPr lvl="1"/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Roque </a:t>
            </a:r>
            <a:r>
              <a:rPr lang="pt-BR" dirty="0" smtClean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km</a:t>
            </a:r>
            <a:r>
              <a:rPr lang="pt-BR" dirty="0" smtClean="0"/>
              <a:t>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Guandu </a:t>
            </a:r>
            <a:r>
              <a:rPr lang="pt-BR" dirty="0" smtClean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47 km</a:t>
            </a:r>
            <a:r>
              <a:rPr lang="pt-BR" dirty="0" smtClean="0"/>
              <a:t>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 smtClean="0"/>
              <a:t> 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 km </a:t>
            </a:r>
            <a:r>
              <a:rPr lang="pt-BR" dirty="0" smtClean="0"/>
              <a:t>= 71 + 25)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733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70485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81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Roque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São Roque [30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 km</a:t>
            </a:r>
            <a:r>
              <a:rPr lang="pt-BR" dirty="0"/>
              <a:t>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Guandu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47 km</a:t>
            </a:r>
            <a:r>
              <a:rPr lang="pt-BR" dirty="0"/>
              <a:t>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/>
              <a:t> 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 km </a:t>
            </a:r>
            <a:r>
              <a:rPr lang="pt-BR" dirty="0"/>
              <a:t>= 71 + 25)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Santa Teresa </a:t>
            </a:r>
            <a:r>
              <a:rPr lang="pt-BR" dirty="0" smtClean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 km </a:t>
            </a:r>
            <a:r>
              <a:rPr lang="pt-BR" dirty="0" smtClean="0"/>
              <a:t>= 30 + 32)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Roque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828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492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38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Guandu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Baixo Guandu[47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 km</a:t>
            </a:r>
            <a:r>
              <a:rPr lang="pt-BR" dirty="0"/>
              <a:t>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</a:t>
            </a:r>
            <a:r>
              <a:rPr lang="pt-BR" dirty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 km </a:t>
            </a:r>
            <a:r>
              <a:rPr lang="pt-BR" dirty="0"/>
              <a:t>= 71 + 25)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Santa Teresa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 km </a:t>
            </a:r>
            <a:r>
              <a:rPr lang="pt-BR" dirty="0"/>
              <a:t>= 30 + 32)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Roque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0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799288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823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João Neiva [58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 smtClean="0"/>
              <a:t> 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 </a:t>
            </a:r>
            <a:r>
              <a:rPr lang="pt-BR" dirty="0"/>
              <a:t>= </a:t>
            </a:r>
            <a:r>
              <a:rPr lang="pt-BR" dirty="0" smtClean="0"/>
              <a:t>58 </a:t>
            </a:r>
            <a:r>
              <a:rPr lang="pt-BR" dirty="0"/>
              <a:t>+ </a:t>
            </a:r>
            <a:r>
              <a:rPr lang="pt-BR" dirty="0" smtClean="0"/>
              <a:t>59) </a:t>
            </a:r>
            <a:r>
              <a:rPr lang="pt-BR" dirty="0"/>
              <a:t>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/>
              <a:t>.</a:t>
            </a:r>
          </a:p>
          <a:p>
            <a:pPr lvl="1"/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Santa Teresa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 km </a:t>
            </a:r>
            <a:r>
              <a:rPr lang="pt-BR" dirty="0"/>
              <a:t>= 30 + 32)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Roque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Ibiraçu </a:t>
            </a:r>
            <a:r>
              <a:rPr lang="pt-BR" dirty="0" smtClean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 km </a:t>
            </a:r>
            <a:r>
              <a:rPr lang="pt-BR" dirty="0" smtClean="0"/>
              <a:t>= 58 + 9)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840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9" y="1556792"/>
            <a:ext cx="7704856" cy="485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086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Santa Teresa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São Roque  Santa Teresa [62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/>
              <a:t> 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 km </a:t>
            </a:r>
            <a:r>
              <a:rPr lang="pt-BR" dirty="0"/>
              <a:t>= 58 + 59)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/>
              <a:t>.</a:t>
            </a:r>
          </a:p>
          <a:p>
            <a:pPr lvl="1"/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Ibiraçu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 km </a:t>
            </a:r>
            <a:r>
              <a:rPr lang="pt-BR" dirty="0"/>
              <a:t>= 58 + 9)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Neiva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Fundão</a:t>
            </a:r>
            <a:r>
              <a:rPr lang="pt-BR" dirty="0" smtClean="0"/>
              <a:t> 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 km </a:t>
            </a:r>
            <a:r>
              <a:rPr lang="pt-BR" dirty="0" smtClean="0"/>
              <a:t>= 62 + 27 )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Santa Teresa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4850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920880" cy="522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43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Importantes características dos </a:t>
            </a:r>
            <a:r>
              <a:rPr lang="pt-BR" alt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pt-BR" altLang="pt-BR" dirty="0"/>
              <a:t>É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rigoroso</a:t>
            </a:r>
            <a:r>
              <a:rPr lang="pt-BR" altLang="pt-BR" dirty="0"/>
              <a:t> na sua definição;</a:t>
            </a:r>
          </a:p>
          <a:p>
            <a:pPr lvl="1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Legibilidade</a:t>
            </a:r>
            <a:r>
              <a:rPr lang="pt-BR" altLang="pt-BR" dirty="0"/>
              <a:t>;</a:t>
            </a:r>
          </a:p>
          <a:p>
            <a:pPr lvl="1"/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Portabilidade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9226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Ibiraçu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João Neiva Ibiraçu [67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/>
              <a:t> 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 km </a:t>
            </a:r>
            <a:r>
              <a:rPr lang="pt-BR" dirty="0"/>
              <a:t>= 58 + 59)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/>
              <a:t>.</a:t>
            </a:r>
          </a:p>
          <a:p>
            <a:pPr lvl="1"/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Fundão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84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 </a:t>
            </a:r>
            <a:r>
              <a:rPr lang="pt-BR" dirty="0"/>
              <a:t>= </a:t>
            </a:r>
            <a:r>
              <a:rPr lang="pt-BR" dirty="0" smtClean="0"/>
              <a:t>67 </a:t>
            </a:r>
            <a:r>
              <a:rPr lang="pt-BR" dirty="0"/>
              <a:t>+ </a:t>
            </a:r>
            <a:r>
              <a:rPr lang="pt-BR" dirty="0" smtClean="0"/>
              <a:t> 17) </a:t>
            </a:r>
            <a:r>
              <a:rPr lang="pt-BR" dirty="0"/>
              <a:t>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Ibiraçu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562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3" y="1412776"/>
            <a:ext cx="7992888" cy="524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304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de </a:t>
            </a:r>
            <a:r>
              <a:rPr lang="pt-BR" b="1" dirty="0" err="1"/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Fundão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João Neiva Ibiraçu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Fundão [84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/>
              <a:t> 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 km </a:t>
            </a:r>
            <a:r>
              <a:rPr lang="pt-BR" dirty="0"/>
              <a:t>= 58 + 59)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 smtClean="0"/>
              <a:t>.</a:t>
            </a:r>
          </a:p>
          <a:p>
            <a:pPr lvl="1"/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Serra</a:t>
            </a:r>
            <a:r>
              <a:rPr lang="pt-BR" dirty="0" smtClean="0"/>
              <a:t> 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111 km </a:t>
            </a:r>
            <a:r>
              <a:rPr lang="pt-BR" dirty="0" smtClean="0"/>
              <a:t>= 84 + 27)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Fundão</a:t>
            </a:r>
            <a:r>
              <a:rPr lang="pt-BR" dirty="0" smtClean="0"/>
              <a:t>.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5160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49694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139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Serra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João Neiva Ibiraçu  Fundão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Serra [111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/>
              <a:t> 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 km </a:t>
            </a:r>
            <a:r>
              <a:rPr lang="pt-BR" dirty="0"/>
              <a:t>= 58 + 59)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Marilândia</a:t>
            </a:r>
            <a:r>
              <a:rPr lang="pt-BR" dirty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Vitória</a:t>
            </a:r>
            <a:r>
              <a:rPr lang="pt-BR" dirty="0" smtClean="0"/>
              <a:t> (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 km </a:t>
            </a:r>
            <a:r>
              <a:rPr lang="pt-BR" dirty="0" smtClean="0"/>
              <a:t>= 111 + 24) vindo de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Serra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0558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3488"/>
            <a:ext cx="8352928" cy="529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5252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Selecionado: </a:t>
            </a: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Linhares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Caminho: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Colatina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João Neiva 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Linhares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[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117 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km].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Opções:</a:t>
            </a:r>
          </a:p>
          <a:p>
            <a:pPr lvl="1"/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Vitória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 km </a:t>
            </a:r>
            <a:r>
              <a:rPr lang="pt-BR" dirty="0"/>
              <a:t>= 111 + 24) vindo de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Serra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717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2155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Exercícios de Fixação</a:t>
            </a:r>
            <a:endParaRPr lang="pt-B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– Altere o programa do Algoritmo de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Dijkstra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seguinte forma: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 </a:t>
            </a:r>
            <a:r>
              <a:rPr lang="pt-BR" dirty="0" smtClean="0"/>
              <a:t>Adicione as cidades de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Aracruz</a:t>
            </a:r>
            <a:r>
              <a:rPr lang="pt-BR" dirty="0" smtClean="0"/>
              <a:t>,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Guarapari</a:t>
            </a:r>
            <a:r>
              <a:rPr lang="pt-BR" dirty="0" smtClean="0"/>
              <a:t>,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Vila Velha</a:t>
            </a:r>
            <a:r>
              <a:rPr lang="pt-BR" dirty="0" smtClean="0"/>
              <a:t>,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Domingos Martins</a:t>
            </a:r>
            <a:r>
              <a:rPr lang="pt-BR" dirty="0" smtClean="0"/>
              <a:t>,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Cariacica</a:t>
            </a:r>
            <a:r>
              <a:rPr lang="pt-BR" dirty="0" smtClean="0"/>
              <a:t> e </a:t>
            </a:r>
            <a:r>
              <a:rPr 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Viana</a:t>
            </a:r>
            <a:r>
              <a:rPr lang="pt-BR" dirty="0" smtClean="0"/>
              <a:t>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</a:t>
            </a:r>
            <a:r>
              <a:rPr lang="pt-BR" dirty="0" smtClean="0"/>
              <a:t> Defina os seguintes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trechos</a:t>
            </a:r>
            <a:r>
              <a:rPr lang="pt-BR" dirty="0" smtClean="0"/>
              <a:t>:</a:t>
            </a:r>
          </a:p>
          <a:p>
            <a:pPr lvl="2"/>
            <a:r>
              <a:rPr lang="pt-BR" dirty="0" smtClean="0"/>
              <a:t>Vitória para Vila Velha [7 km].</a:t>
            </a:r>
          </a:p>
          <a:p>
            <a:pPr lvl="2"/>
            <a:r>
              <a:rPr lang="pt-BR" dirty="0" smtClean="0"/>
              <a:t>Vitória para Cariacica [33 km].</a:t>
            </a:r>
          </a:p>
          <a:p>
            <a:pPr lvl="2"/>
            <a:r>
              <a:rPr lang="pt-BR" dirty="0" smtClean="0"/>
              <a:t>Cariacica para Vila Velha [39 km].</a:t>
            </a:r>
          </a:p>
          <a:p>
            <a:pPr lvl="2"/>
            <a:r>
              <a:rPr lang="pt-BR" dirty="0" smtClean="0"/>
              <a:t>Cariacica para Viana [16 km].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3295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Exercícios de Fixação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pt-BR" dirty="0" smtClean="0"/>
              <a:t>Viana para Domingos Martins [35 km].</a:t>
            </a:r>
          </a:p>
          <a:p>
            <a:pPr lvl="2"/>
            <a:r>
              <a:rPr lang="pt-BR" dirty="0" smtClean="0"/>
              <a:t>Vila Velha para Guarapari [52 km].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 </a:t>
            </a:r>
            <a:r>
              <a:rPr lang="pt-BR" dirty="0" smtClean="0"/>
              <a:t>Para cada trecho adicionado deve existir um trecho inverso. Por exemplo, para o trecho “Vila Velha para Guarapari [52 km]” deve existir outro “Guarapari para Vila Velha [52 km]”.</a:t>
            </a:r>
          </a:p>
          <a:p>
            <a:pPr lvl="1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D)</a:t>
            </a:r>
            <a:r>
              <a:rPr lang="pt-BR" dirty="0" smtClean="0"/>
              <a:t> Descreva como o algoritmo encontrará o melhor caminho entre “Domingos Martins” e “Linhares”.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469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2942</Words>
  <Application>Microsoft Office PowerPoint</Application>
  <PresentationFormat>Apresentação na tela (4:3)</PresentationFormat>
  <Paragraphs>402</Paragraphs>
  <Slides>136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136</vt:i4>
      </vt:variant>
    </vt:vector>
  </HeadingPairs>
  <TitlesOfParts>
    <vt:vector size="137" baseType="lpstr">
      <vt:lpstr>Tema do Office</vt:lpstr>
      <vt:lpstr>Estruturas de Dados</vt:lpstr>
      <vt:lpstr>Estruturas de Dados</vt:lpstr>
      <vt:lpstr>Tipos de Dados Abstratos</vt:lpstr>
      <vt:lpstr>Tipos de Dados Abstratos</vt:lpstr>
      <vt:lpstr>Tipos de Dados Abstratos</vt:lpstr>
      <vt:lpstr>Tipos de Dados Abstratos</vt:lpstr>
      <vt:lpstr>Estruturas de Dados</vt:lpstr>
      <vt:lpstr>Algoritmos</vt:lpstr>
      <vt:lpstr>Algoritmos</vt:lpstr>
      <vt:lpstr>Algoritmos Rigor na Definição</vt:lpstr>
      <vt:lpstr>Algoritmo Legibilidade</vt:lpstr>
      <vt:lpstr>Algoritmo Portabilidade</vt:lpstr>
      <vt:lpstr>Dificuldades Envolvendo Algoritmos</vt:lpstr>
      <vt:lpstr>Dificuldades Envolvendo Algoritmos</vt:lpstr>
      <vt:lpstr>Dificuldades Envolvendo Algoritmos</vt:lpstr>
      <vt:lpstr>Dificuldades Envolvendo Algoritmos</vt:lpstr>
      <vt:lpstr>Dificuldades Envolvendo Algoritmos</vt:lpstr>
      <vt:lpstr>Planejamento Reverso</vt:lpstr>
      <vt:lpstr>GRAFOS</vt:lpstr>
      <vt:lpstr>Histórico de Grafos</vt:lpstr>
      <vt:lpstr>Histórico de Grafos</vt:lpstr>
      <vt:lpstr>Histórico de Grafos</vt:lpstr>
      <vt:lpstr>Histórico de Grafos</vt:lpstr>
      <vt:lpstr>Definição de Grafo</vt:lpstr>
      <vt:lpstr>Exemplo de Grafo</vt:lpstr>
      <vt:lpstr>DIGRAFO (Grafo Orientado)</vt:lpstr>
      <vt:lpstr>DIGRAFO</vt:lpstr>
      <vt:lpstr>Representação de GRAFOS</vt:lpstr>
      <vt:lpstr>Representação de GRAFOS</vt:lpstr>
      <vt:lpstr>Representação de GRAFOS (Lista de Adjacência ou Dicionário)</vt:lpstr>
      <vt:lpstr>Representação de GRAFOS (Matriz de Adjacência)</vt:lpstr>
      <vt:lpstr>Representação de GRAFOS (Matriz de Adjacência)</vt:lpstr>
      <vt:lpstr>Grafos sem Circuitos e sem Ciclos</vt:lpstr>
      <vt:lpstr>Algoritmo de Demoucron</vt:lpstr>
      <vt:lpstr>Algoritmo Demoucron (Parte 2)</vt:lpstr>
      <vt:lpstr>Algoritmo de Demoucron (Parte 3)</vt:lpstr>
      <vt:lpstr>Algoritmo Demoucron (Parte 4)</vt:lpstr>
      <vt:lpstr>Algoritmo Demoucron (Parte 5)</vt:lpstr>
      <vt:lpstr>PERT - CPM</vt:lpstr>
      <vt:lpstr>PERT-CPM</vt:lpstr>
      <vt:lpstr>PERT-CPM</vt:lpstr>
      <vt:lpstr>PERT-CPM</vt:lpstr>
      <vt:lpstr>PERT-CPM</vt:lpstr>
      <vt:lpstr>PERT-CPM</vt:lpstr>
      <vt:lpstr>Exemplo de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PERT-CPM</vt:lpstr>
      <vt:lpstr>Algoritmo Dijkstra</vt:lpstr>
      <vt:lpstr>Algoritmo Dijkstra</vt:lpstr>
      <vt:lpstr>Algoritmo Dijkstra</vt:lpstr>
      <vt:lpstr>Algoritmo Dijkstra</vt:lpstr>
      <vt:lpstr>Algoritmo Dijkstra</vt:lpstr>
      <vt:lpstr>Algoritmo Dijkstra</vt:lpstr>
      <vt:lpstr>Algoritmo de Dijkstra</vt:lpstr>
      <vt:lpstr>Algoritmo de Dijkstra</vt:lpstr>
      <vt:lpstr>Algoritmo de Dijkstra</vt:lpstr>
      <vt:lpstr>Algoritmo de Dijkstra</vt:lpstr>
      <vt:lpstr>Algoritmo de Dijkstra Exemplo</vt:lpstr>
      <vt:lpstr>Algoritmo de Dijkstra Exemplo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Algoritmo de Dijkstra</vt:lpstr>
      <vt:lpstr>Exercícios de Fixação</vt:lpstr>
      <vt:lpstr>Exercícios de Fixação</vt:lpstr>
      <vt:lpstr>Exercícios de Fixação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Apresentação do PowerPoint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</vt:lpstr>
      <vt:lpstr>Algoritmo Floyd-Warshall Exercício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Grafos</dc:title>
  <dc:creator>2173010</dc:creator>
  <cp:lastModifiedBy>Vanderson José Silva</cp:lastModifiedBy>
  <cp:revision>264</cp:revision>
  <dcterms:created xsi:type="dcterms:W3CDTF">2014-10-14T12:45:45Z</dcterms:created>
  <dcterms:modified xsi:type="dcterms:W3CDTF">2020-02-13T18:23:01Z</dcterms:modified>
</cp:coreProperties>
</file>